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256" r:id="rId2"/>
    <p:sldId id="312" r:id="rId3"/>
    <p:sldId id="338" r:id="rId4"/>
    <p:sldId id="330" r:id="rId5"/>
    <p:sldId id="324" r:id="rId6"/>
    <p:sldId id="331" r:id="rId7"/>
    <p:sldId id="339" r:id="rId8"/>
    <p:sldId id="332" r:id="rId9"/>
    <p:sldId id="344" r:id="rId10"/>
    <p:sldId id="340" r:id="rId11"/>
    <p:sldId id="342" r:id="rId12"/>
    <p:sldId id="336" r:id="rId13"/>
    <p:sldId id="323" r:id="rId14"/>
    <p:sldId id="341" r:id="rId15"/>
    <p:sldId id="326" r:id="rId16"/>
    <p:sldId id="343" r:id="rId17"/>
    <p:sldId id="32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40" autoAdjust="0"/>
  </p:normalViewPr>
  <p:slideViewPr>
    <p:cSldViewPr snapToGrid="0" snapToObjects="1">
      <p:cViewPr varScale="1">
        <p:scale>
          <a:sx n="82" d="100"/>
          <a:sy n="82" d="100"/>
        </p:scale>
        <p:origin x="-12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Neeti_pport:biomassmaps:240mbiomassmaps:biomass_oct13:pca_loading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eeti_pport:biomassmaps:240mbiomassmaps:biomass_oct13:pca_loadin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marker>
            <c:symbol val="none"/>
          </c:marker>
          <c:cat>
            <c:strRef>
              <c:f>Sheet1!$B$2:$B$5</c:f>
              <c:strCache>
                <c:ptCount val="4"/>
                <c:pt idx="0">
                  <c:v>Saatchi et al.</c:v>
                </c:pt>
                <c:pt idx="1">
                  <c:v>Kellndorfer et al.</c:v>
                </c:pt>
                <c:pt idx="2">
                  <c:v>Blackard et al.</c:v>
                </c:pt>
                <c:pt idx="3">
                  <c:v>Wilson et al. </c:v>
                </c:pt>
              </c:strCache>
            </c:strRef>
          </c:cat>
          <c:val>
            <c:numRef>
              <c:f>Sheet1!$C$2:$C$5</c:f>
              <c:numCache>
                <c:formatCode>General</c:formatCode>
                <c:ptCount val="4"/>
                <c:pt idx="0">
                  <c:v>0.887</c:v>
                </c:pt>
                <c:pt idx="1">
                  <c:v>0.895</c:v>
                </c:pt>
                <c:pt idx="2">
                  <c:v>0.849</c:v>
                </c:pt>
                <c:pt idx="3">
                  <c:v>0.858</c:v>
                </c:pt>
              </c:numCache>
            </c:numRef>
          </c:val>
          <c:smooth val="0"/>
        </c:ser>
        <c:dLbls>
          <c:showLegendKey val="0"/>
          <c:showVal val="0"/>
          <c:showCatName val="0"/>
          <c:showSerName val="0"/>
          <c:showPercent val="0"/>
          <c:showBubbleSize val="0"/>
        </c:dLbls>
        <c:marker val="1"/>
        <c:smooth val="0"/>
        <c:axId val="-2072447144"/>
        <c:axId val="-2072447976"/>
      </c:lineChart>
      <c:catAx>
        <c:axId val="-2072447144"/>
        <c:scaling>
          <c:orientation val="minMax"/>
        </c:scaling>
        <c:delete val="0"/>
        <c:axPos val="b"/>
        <c:majorTickMark val="out"/>
        <c:minorTickMark val="none"/>
        <c:tickLblPos val="nextTo"/>
        <c:txPr>
          <a:bodyPr/>
          <a:lstStyle/>
          <a:p>
            <a:pPr>
              <a:defRPr b="1"/>
            </a:pPr>
            <a:endParaRPr lang="en-US"/>
          </a:p>
        </c:txPr>
        <c:crossAx val="-2072447976"/>
        <c:crosses val="autoZero"/>
        <c:auto val="1"/>
        <c:lblAlgn val="ctr"/>
        <c:lblOffset val="100"/>
        <c:noMultiLvlLbl val="0"/>
      </c:catAx>
      <c:valAx>
        <c:axId val="-2072447976"/>
        <c:scaling>
          <c:orientation val="minMax"/>
          <c:min val="0.0"/>
        </c:scaling>
        <c:delete val="0"/>
        <c:axPos val="l"/>
        <c:numFmt formatCode="General" sourceLinked="1"/>
        <c:majorTickMark val="out"/>
        <c:minorTickMark val="none"/>
        <c:tickLblPos val="nextTo"/>
        <c:txPr>
          <a:bodyPr/>
          <a:lstStyle/>
          <a:p>
            <a:pPr>
              <a:defRPr b="1"/>
            </a:pPr>
            <a:endParaRPr lang="en-US"/>
          </a:p>
        </c:txPr>
        <c:crossAx val="-20724471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1750138656139"/>
          <c:y val="0.0768401996116501"/>
          <c:w val="0.789814488739041"/>
          <c:h val="0.671656445361529"/>
        </c:manualLayout>
      </c:layout>
      <c:lineChart>
        <c:grouping val="standard"/>
        <c:varyColors val="0"/>
        <c:ser>
          <c:idx val="0"/>
          <c:order val="0"/>
          <c:marker>
            <c:symbol val="none"/>
          </c:marker>
          <c:cat>
            <c:strRef>
              <c:f>Sheet1!$B$2:$B$5</c:f>
              <c:strCache>
                <c:ptCount val="4"/>
                <c:pt idx="0">
                  <c:v>Saatchi et al.</c:v>
                </c:pt>
                <c:pt idx="1">
                  <c:v>Kellndorfer et al.</c:v>
                </c:pt>
                <c:pt idx="2">
                  <c:v>Blackard et al.</c:v>
                </c:pt>
                <c:pt idx="3">
                  <c:v>Wilson et al. </c:v>
                </c:pt>
              </c:strCache>
            </c:strRef>
          </c:cat>
          <c:val>
            <c:numRef>
              <c:f>Sheet1!$D$2:$D$5</c:f>
              <c:numCache>
                <c:formatCode>General</c:formatCode>
                <c:ptCount val="4"/>
                <c:pt idx="0">
                  <c:v>-0.29</c:v>
                </c:pt>
                <c:pt idx="1">
                  <c:v>-0.27</c:v>
                </c:pt>
                <c:pt idx="2">
                  <c:v>0.44</c:v>
                </c:pt>
                <c:pt idx="3">
                  <c:v>0.15</c:v>
                </c:pt>
              </c:numCache>
            </c:numRef>
          </c:val>
          <c:smooth val="0"/>
        </c:ser>
        <c:dLbls>
          <c:showLegendKey val="0"/>
          <c:showVal val="0"/>
          <c:showCatName val="0"/>
          <c:showSerName val="0"/>
          <c:showPercent val="0"/>
          <c:showBubbleSize val="0"/>
        </c:dLbls>
        <c:marker val="1"/>
        <c:smooth val="0"/>
        <c:axId val="-2072493064"/>
        <c:axId val="-2072503704"/>
      </c:lineChart>
      <c:catAx>
        <c:axId val="-2072493064"/>
        <c:scaling>
          <c:orientation val="minMax"/>
        </c:scaling>
        <c:delete val="0"/>
        <c:axPos val="b"/>
        <c:majorTickMark val="out"/>
        <c:minorTickMark val="none"/>
        <c:tickLblPos val="nextTo"/>
        <c:txPr>
          <a:bodyPr/>
          <a:lstStyle/>
          <a:p>
            <a:pPr>
              <a:defRPr b="1"/>
            </a:pPr>
            <a:endParaRPr lang="en-US"/>
          </a:p>
        </c:txPr>
        <c:crossAx val="-2072503704"/>
        <c:crossesAt val="-1.0"/>
        <c:auto val="1"/>
        <c:lblAlgn val="ctr"/>
        <c:lblOffset val="100"/>
        <c:noMultiLvlLbl val="0"/>
      </c:catAx>
      <c:valAx>
        <c:axId val="-2072503704"/>
        <c:scaling>
          <c:orientation val="minMax"/>
          <c:max val="1.0"/>
          <c:min val="-1.0"/>
        </c:scaling>
        <c:delete val="0"/>
        <c:axPos val="l"/>
        <c:numFmt formatCode="General" sourceLinked="1"/>
        <c:majorTickMark val="out"/>
        <c:minorTickMark val="none"/>
        <c:tickLblPos val="nextTo"/>
        <c:txPr>
          <a:bodyPr/>
          <a:lstStyle/>
          <a:p>
            <a:pPr>
              <a:defRPr b="1"/>
            </a:pPr>
            <a:endParaRPr lang="en-US"/>
          </a:p>
        </c:txPr>
        <c:crossAx val="-207249306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F29EA7-7893-EF4D-95E2-9FC3486FFBE4}" type="datetimeFigureOut">
              <a:rPr lang="en-US" smtClean="0"/>
              <a:t>11/12/14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13941E-A571-2A4E-8851-7225AC637F4A}" type="slidenum">
              <a:rPr lang="en-US" smtClean="0"/>
              <a:t>‹#›</a:t>
            </a:fld>
            <a:endParaRPr lang="en-US"/>
          </a:p>
        </p:txBody>
      </p:sp>
    </p:spTree>
    <p:extLst>
      <p:ext uri="{BB962C8B-B14F-4D97-AF65-F5344CB8AC3E}">
        <p14:creationId xmlns:p14="http://schemas.microsoft.com/office/powerpoint/2010/main" val="29847500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480B1-C443-6845-A116-DEB12BD56C85}" type="datetimeFigureOut">
              <a:rPr lang="en-US" smtClean="0"/>
              <a:t>11/12/14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80123-FEFC-7F45-98F1-0C23347090C9}" type="slidenum">
              <a:rPr lang="en-US" smtClean="0"/>
              <a:t>‹#›</a:t>
            </a:fld>
            <a:endParaRPr lang="en-US"/>
          </a:p>
        </p:txBody>
      </p:sp>
    </p:spTree>
    <p:extLst>
      <p:ext uri="{BB962C8B-B14F-4D97-AF65-F5344CB8AC3E}">
        <p14:creationId xmlns:p14="http://schemas.microsoft.com/office/powerpoint/2010/main" val="41396717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2</a:t>
            </a:fld>
            <a:endParaRPr lang="en-US"/>
          </a:p>
        </p:txBody>
      </p:sp>
    </p:spTree>
    <p:extLst>
      <p:ext uri="{BB962C8B-B14F-4D97-AF65-F5344CB8AC3E}">
        <p14:creationId xmlns:p14="http://schemas.microsoft.com/office/powerpoint/2010/main" val="215789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focusing on woody biomass.  There is at least one (perhaps more now?) CMS biomass product at the national scale. Black lines denote mapping regions (which we’ll use later in the talk) that are roughly aligned with </a:t>
            </a:r>
            <a:r>
              <a:rPr lang="en-US" baseline="0" dirty="0" err="1" smtClean="0"/>
              <a:t>ecoregions</a:t>
            </a:r>
            <a:r>
              <a:rPr lang="en-US" baseline="0" dirty="0" smtClean="0"/>
              <a:t> – areas within which we expect to see roughly similar ecological and forest type conditions. </a:t>
            </a:r>
            <a:r>
              <a:rPr lang="en-US" dirty="0" smtClean="0"/>
              <a:t>Visually, the maps</a:t>
            </a:r>
            <a:r>
              <a:rPr lang="en-US" baseline="0" dirty="0" smtClean="0"/>
              <a:t> show essentially the same patterns at the national scale. If you look closely at some </a:t>
            </a:r>
            <a:r>
              <a:rPr lang="en-US" baseline="0" dirty="0" err="1" smtClean="0"/>
              <a:t>ecoregions</a:t>
            </a:r>
            <a:r>
              <a:rPr lang="en-US" baseline="0" dirty="0" smtClean="0"/>
              <a:t>, you can see differences – especially places where some map indicate biomass and others indicate none.  </a:t>
            </a:r>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5</a:t>
            </a:fld>
            <a:endParaRPr lang="en-US"/>
          </a:p>
        </p:txBody>
      </p:sp>
    </p:spTree>
    <p:extLst>
      <p:ext uri="{BB962C8B-B14F-4D97-AF65-F5344CB8AC3E}">
        <p14:creationId xmlns:p14="http://schemas.microsoft.com/office/powerpoint/2010/main" val="292217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maps</a:t>
            </a:r>
            <a:r>
              <a:rPr lang="en-US" baseline="0" dirty="0" smtClean="0"/>
              <a:t> diverge, it must be because of something different in their production, obviously.  So the first step in a comparison is to clearly define key factors that drive the production of the maps – data sources, methods, etc. </a:t>
            </a:r>
          </a:p>
          <a:p>
            <a:endParaRPr lang="en-US" baseline="0" dirty="0" smtClean="0"/>
          </a:p>
          <a:p>
            <a:r>
              <a:rPr lang="en-US" baseline="0" dirty="0" smtClean="0"/>
              <a:t>Another key step:  Align products spatially so that you’re comparing the same areas, both in terms of grain size and in terms of footprint (mask) of analysis.  This is non-trivial housekeeping task. </a:t>
            </a:r>
          </a:p>
          <a:p>
            <a:endParaRPr lang="en-US" baseline="0" dirty="0" smtClean="0"/>
          </a:p>
          <a:p>
            <a:r>
              <a:rPr lang="en-US" dirty="0" smtClean="0"/>
              <a:t>Here are the details of how</a:t>
            </a:r>
            <a:r>
              <a:rPr lang="en-US" baseline="0" dirty="0" smtClean="0"/>
              <a:t> each maps were generated and potential sources of differences.  These can help guide hypotheses of comparison – We can start using these methodological approaches to group maps into different categories and later see if those groupings arise in patterns of agreement or disagreement. </a:t>
            </a:r>
          </a:p>
          <a:p>
            <a:endParaRPr lang="en-US" baseline="0" dirty="0" smtClean="0"/>
          </a:p>
          <a:p>
            <a:r>
              <a:rPr lang="en-US" baseline="0" dirty="0" smtClean="0"/>
              <a:t>Key issues:   Grain size, statistical methods. </a:t>
            </a:r>
          </a:p>
          <a:p>
            <a:endParaRPr lang="en-US" dirty="0"/>
          </a:p>
        </p:txBody>
      </p:sp>
      <p:sp>
        <p:nvSpPr>
          <p:cNvPr id="4" name="Slide Number Placeholder 3"/>
          <p:cNvSpPr>
            <a:spLocks noGrp="1"/>
          </p:cNvSpPr>
          <p:nvPr>
            <p:ph type="sldNum" sz="quarter" idx="10"/>
          </p:nvPr>
        </p:nvSpPr>
        <p:spPr/>
        <p:txBody>
          <a:bodyPr/>
          <a:lstStyle/>
          <a:p>
            <a:fld id="{F123F533-3ED3-C648-8DE0-C3849A38B7E5}" type="slidenum">
              <a:rPr lang="en-US" smtClean="0"/>
              <a:t>6</a:t>
            </a:fld>
            <a:endParaRPr lang="en-US"/>
          </a:p>
        </p:txBody>
      </p:sp>
    </p:spTree>
    <p:extLst>
      <p:ext uri="{BB962C8B-B14F-4D97-AF65-F5344CB8AC3E}">
        <p14:creationId xmlns:p14="http://schemas.microsoft.com/office/powerpoint/2010/main" val="714324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First step after cleaning up data, examine relationship with a reputable source…  When compared with FIA plot data – a high quality, point-based measurement – aggregated to the [state?] level, the maps show very high agreement.  Combined with the visual inspection, it seems that at the national scale, at least three of the four maps are comparable.  This is important for end users and for the rest of us in the science team – when aggregated at a pretty coarse level, the biomass estimates are basically useful.  But does this hold true as you drill down into finer grains?  </a:t>
            </a:r>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7</a:t>
            </a:fld>
            <a:endParaRPr lang="en-US"/>
          </a:p>
        </p:txBody>
      </p:sp>
    </p:spTree>
    <p:extLst>
      <p:ext uri="{BB962C8B-B14F-4D97-AF65-F5344CB8AC3E}">
        <p14:creationId xmlns:p14="http://schemas.microsoft.com/office/powerpoint/2010/main" val="290929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 The first principal component</a:t>
            </a:r>
            <a:r>
              <a:rPr lang="en-US" baseline="0" dirty="0" smtClean="0"/>
              <a:t> is essentially a map of biomass where all methods agree, and it jives with general expectations of biomass. High scores along this axis correspond to high biomass, low scores to low biomass. </a:t>
            </a:r>
          </a:p>
          <a:p>
            <a:endParaRPr lang="en-US" baseline="0" dirty="0" smtClean="0"/>
          </a:p>
          <a:p>
            <a:r>
              <a:rPr lang="en-US" baseline="0" dirty="0" smtClean="0"/>
              <a:t>Second component:  Patterns of disagreement – both spatially and across maps. Maps that correlate highly with PC2 are contributing more to the patterns of disagreement among all maps.  </a:t>
            </a:r>
          </a:p>
          <a:p>
            <a:endParaRPr lang="en-US" baseline="0" dirty="0" smtClean="0"/>
          </a:p>
          <a:p>
            <a:r>
              <a:rPr lang="en-US" baseline="0" dirty="0" smtClean="0"/>
              <a:t>This suggests that if you want to use the information at a grain finer than the whole country – for example, at the scale of individual modeling cells in your climate inversion? – the wrong map could in fact lead you astray.  </a:t>
            </a:r>
          </a:p>
          <a:p>
            <a:endParaRPr lang="en-US" baseline="0" dirty="0" smtClean="0"/>
          </a:p>
          <a:p>
            <a:endParaRPr lang="en-US" baseline="0" dirty="0" smtClean="0"/>
          </a:p>
          <a:p>
            <a:r>
              <a:rPr lang="en-US" baseline="0" dirty="0" smtClean="0"/>
              <a:t>Note two key things:  </a:t>
            </a:r>
          </a:p>
          <a:p>
            <a:r>
              <a:rPr lang="en-US" baseline="0" dirty="0" smtClean="0"/>
              <a:t>-- disagreement among maps is NOT random – there is distinct spatial pattern, with some regions showing much more disagreement than </a:t>
            </a:r>
            <a:endParaRPr lang="en-US" dirty="0" smtClean="0"/>
          </a:p>
          <a:p>
            <a:r>
              <a:rPr lang="en-US" dirty="0" smtClean="0"/>
              <a:t>First</a:t>
            </a:r>
            <a:r>
              <a:rPr lang="en-US" baseline="0" dirty="0" smtClean="0"/>
              <a:t> principal component shows the spatial pattern of biomass with higher biomass in west and east coast and lower biomass in south east and south west. The second principal component says about divergence.  The second component has max correlation with </a:t>
            </a:r>
            <a:r>
              <a:rPr lang="en-US" baseline="0" dirty="0" err="1" smtClean="0"/>
              <a:t>Blackard</a:t>
            </a:r>
            <a:r>
              <a:rPr lang="en-US" baseline="0" dirty="0" smtClean="0"/>
              <a:t> et al.   Suggesting this map disagrees with other three maps more often. </a:t>
            </a:r>
          </a:p>
          <a:p>
            <a:endParaRPr lang="en-US" baseline="0" dirty="0" smtClean="0"/>
          </a:p>
        </p:txBody>
      </p:sp>
      <p:sp>
        <p:nvSpPr>
          <p:cNvPr id="4" name="Slide Number Placeholder 3"/>
          <p:cNvSpPr>
            <a:spLocks noGrp="1"/>
          </p:cNvSpPr>
          <p:nvPr>
            <p:ph type="sldNum" sz="quarter" idx="10"/>
          </p:nvPr>
        </p:nvSpPr>
        <p:spPr/>
        <p:txBody>
          <a:bodyPr/>
          <a:lstStyle/>
          <a:p>
            <a:fld id="{23480123-FEFC-7F45-98F1-0C23347090C9}" type="slidenum">
              <a:rPr lang="en-US" smtClean="0"/>
              <a:t>8</a:t>
            </a:fld>
            <a:endParaRPr lang="en-US"/>
          </a:p>
        </p:txBody>
      </p:sp>
    </p:spTree>
    <p:extLst>
      <p:ext uri="{BB962C8B-B14F-4D97-AF65-F5344CB8AC3E}">
        <p14:creationId xmlns:p14="http://schemas.microsoft.com/office/powerpoint/2010/main" val="368186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we can examine pairwise agreement within each </a:t>
            </a:r>
            <a:r>
              <a:rPr lang="en-US" baseline="0" dirty="0" err="1" smtClean="0"/>
              <a:t>ecoregion</a:t>
            </a:r>
            <a:r>
              <a:rPr lang="en-US" baseline="0" dirty="0" smtClean="0"/>
              <a:t> and summarize at the national scale.  Spatial patterns of disagreement suggest that the biomass maps disagree more in </a:t>
            </a:r>
            <a:r>
              <a:rPr lang="en-US" baseline="0" dirty="0" err="1" smtClean="0"/>
              <a:t>ecoregions</a:t>
            </a:r>
            <a:r>
              <a:rPr lang="en-US" baseline="0" dirty="0" smtClean="0"/>
              <a:t> with low tree biomass, although not exclusively.  More generally, the </a:t>
            </a:r>
            <a:r>
              <a:rPr lang="en-US" baseline="0" dirty="0" smtClean="0"/>
              <a:t>three relatively consistent maps do tend to agree at the within-region scale except in some cases. </a:t>
            </a:r>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9</a:t>
            </a:fld>
            <a:endParaRPr lang="en-US"/>
          </a:p>
        </p:txBody>
      </p:sp>
    </p:spTree>
    <p:extLst>
      <p:ext uri="{BB962C8B-B14F-4D97-AF65-F5344CB8AC3E}">
        <p14:creationId xmlns:p14="http://schemas.microsoft.com/office/powerpoint/2010/main" val="269807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Pairwise 50-th percentile comparison. A</a:t>
            </a:r>
            <a:r>
              <a:rPr lang="en-US" baseline="0" dirty="0" smtClean="0"/>
              <a:t> </a:t>
            </a:r>
            <a:r>
              <a:rPr lang="en-US" baseline="0" dirty="0" smtClean="0"/>
              <a:t>third comparison </a:t>
            </a:r>
            <a:r>
              <a:rPr lang="en-US" baseline="0" dirty="0" smtClean="0"/>
              <a:t>is to examine agreement and disagreement </a:t>
            </a:r>
            <a:r>
              <a:rPr lang="en-US" baseline="0" dirty="0" smtClean="0"/>
              <a:t>summarized to </a:t>
            </a:r>
            <a:r>
              <a:rPr lang="en-US" baseline="0" dirty="0" err="1" smtClean="0"/>
              <a:t>ecoregions</a:t>
            </a:r>
            <a:r>
              <a:rPr lang="en-US" baseline="0" dirty="0" smtClean="0"/>
              <a:t>.  Here, we examine distribution of biomass within each </a:t>
            </a:r>
            <a:r>
              <a:rPr lang="en-US" baseline="0" dirty="0" err="1" smtClean="0"/>
              <a:t>ecoregion</a:t>
            </a:r>
            <a:r>
              <a:rPr lang="en-US" baseline="0" dirty="0" smtClean="0"/>
              <a:t>.  Underlying question:  Is it appropriate to use biomass at this aggregated scale?  </a:t>
            </a:r>
            <a:r>
              <a:rPr lang="en-US" baseline="0" dirty="0" smtClean="0"/>
              <a:t>These results suggest that it is.  Interestingly</a:t>
            </a:r>
            <a:r>
              <a:rPr lang="en-US" baseline="0" dirty="0" smtClean="0"/>
              <a:t>, the grain size effect suggested by the PCA analysis is not present – in fact, the tightest agreement is between the Wilson and </a:t>
            </a:r>
            <a:r>
              <a:rPr lang="en-US" baseline="0" dirty="0" err="1" smtClean="0"/>
              <a:t>kellndorfer</a:t>
            </a:r>
            <a:r>
              <a:rPr lang="en-US" baseline="0" dirty="0" smtClean="0"/>
              <a:t> maps, which differ in grain size and methodology. </a:t>
            </a:r>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10</a:t>
            </a:fld>
            <a:endParaRPr lang="en-US"/>
          </a:p>
        </p:txBody>
      </p:sp>
    </p:spTree>
    <p:extLst>
      <p:ext uri="{BB962C8B-B14F-4D97-AF65-F5344CB8AC3E}">
        <p14:creationId xmlns:p14="http://schemas.microsoft.com/office/powerpoint/2010/main" val="384112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differences</a:t>
            </a:r>
            <a:r>
              <a:rPr lang="en-US" baseline="0" dirty="0" smtClean="0"/>
              <a:t> among maps appear to be more extreme at the low-biomass end of the spectrum.  </a:t>
            </a:r>
            <a:r>
              <a:rPr lang="en-US" baseline="0" dirty="0" smtClean="0"/>
              <a:t>This is consistent with the observations from the within-</a:t>
            </a:r>
            <a:r>
              <a:rPr lang="en-US" baseline="0" dirty="0" err="1" smtClean="0"/>
              <a:t>ecoregion</a:t>
            </a:r>
            <a:r>
              <a:rPr lang="en-US" baseline="0" dirty="0" smtClean="0"/>
              <a:t> similarity index approach. </a:t>
            </a:r>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11</a:t>
            </a:fld>
            <a:endParaRPr lang="en-US"/>
          </a:p>
        </p:txBody>
      </p:sp>
    </p:spTree>
    <p:extLst>
      <p:ext uri="{BB962C8B-B14F-4D97-AF65-F5344CB8AC3E}">
        <p14:creationId xmlns:p14="http://schemas.microsoft.com/office/powerpoint/2010/main" val="265964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80123-FEFC-7F45-98F1-0C23347090C9}" type="slidenum">
              <a:rPr lang="en-US" smtClean="0"/>
              <a:t>13</a:t>
            </a:fld>
            <a:endParaRPr lang="en-US"/>
          </a:p>
        </p:txBody>
      </p:sp>
    </p:spTree>
    <p:extLst>
      <p:ext uri="{BB962C8B-B14F-4D97-AF65-F5344CB8AC3E}">
        <p14:creationId xmlns:p14="http://schemas.microsoft.com/office/powerpoint/2010/main" val="343145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B99DF-2064-EC4A-9E13-E530E8DCDE83}" type="datetime1">
              <a:rPr lang="en-US" smtClean="0"/>
              <a:t>11/12/14</a:t>
            </a:fld>
            <a:endParaRPr lang="en-US"/>
          </a:p>
        </p:txBody>
      </p:sp>
      <p:sp>
        <p:nvSpPr>
          <p:cNvPr id="5" name="Footer Placeholder 4"/>
          <p:cNvSpPr>
            <a:spLocks noGrp="1"/>
          </p:cNvSpPr>
          <p:nvPr>
            <p:ph type="ftr" sz="quarter" idx="11"/>
          </p:nvPr>
        </p:nvSpPr>
        <p:spPr/>
        <p:txBody>
          <a:bodyPr/>
          <a:lstStyle/>
          <a:p>
            <a:r>
              <a:rPr lang="en-US" smtClean="0"/>
              <a:t>NASA CMS Nov 2014 </a:t>
            </a:r>
            <a:endParaRPr lang="en-US"/>
          </a:p>
        </p:txBody>
      </p:sp>
      <p:sp>
        <p:nvSpPr>
          <p:cNvPr id="6" name="Slide Number Placeholder 5"/>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384602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9E090-C8AB-AF4A-9BA3-6DA22B7665C6}" type="datetime1">
              <a:rPr lang="en-US" smtClean="0"/>
              <a:t>11/12/14</a:t>
            </a:fld>
            <a:endParaRPr lang="en-US"/>
          </a:p>
        </p:txBody>
      </p:sp>
      <p:sp>
        <p:nvSpPr>
          <p:cNvPr id="5" name="Footer Placeholder 4"/>
          <p:cNvSpPr>
            <a:spLocks noGrp="1"/>
          </p:cNvSpPr>
          <p:nvPr>
            <p:ph type="ftr" sz="quarter" idx="11"/>
          </p:nvPr>
        </p:nvSpPr>
        <p:spPr/>
        <p:txBody>
          <a:bodyPr/>
          <a:lstStyle/>
          <a:p>
            <a:r>
              <a:rPr lang="en-US" smtClean="0"/>
              <a:t>NASA CMS Nov 2014 </a:t>
            </a:r>
            <a:endParaRPr lang="en-US"/>
          </a:p>
        </p:txBody>
      </p:sp>
      <p:sp>
        <p:nvSpPr>
          <p:cNvPr id="6" name="Slide Number Placeholder 5"/>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17398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CF205-12A5-A042-9272-31AD6EE17D63}" type="datetime1">
              <a:rPr lang="en-US" smtClean="0"/>
              <a:t>11/12/14</a:t>
            </a:fld>
            <a:endParaRPr lang="en-US"/>
          </a:p>
        </p:txBody>
      </p:sp>
      <p:sp>
        <p:nvSpPr>
          <p:cNvPr id="5" name="Footer Placeholder 4"/>
          <p:cNvSpPr>
            <a:spLocks noGrp="1"/>
          </p:cNvSpPr>
          <p:nvPr>
            <p:ph type="ftr" sz="quarter" idx="11"/>
          </p:nvPr>
        </p:nvSpPr>
        <p:spPr/>
        <p:txBody>
          <a:bodyPr/>
          <a:lstStyle/>
          <a:p>
            <a:r>
              <a:rPr lang="en-US" smtClean="0"/>
              <a:t>NASA CMS Nov 2014 </a:t>
            </a:r>
            <a:endParaRPr lang="en-US"/>
          </a:p>
        </p:txBody>
      </p:sp>
      <p:sp>
        <p:nvSpPr>
          <p:cNvPr id="6" name="Slide Number Placeholder 5"/>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312827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E81E9-1AB4-C646-919B-89CD1C945145}" type="datetime1">
              <a:rPr lang="en-US" smtClean="0"/>
              <a:t>11/12/14</a:t>
            </a:fld>
            <a:endParaRPr lang="en-US"/>
          </a:p>
        </p:txBody>
      </p:sp>
      <p:sp>
        <p:nvSpPr>
          <p:cNvPr id="5" name="Footer Placeholder 4"/>
          <p:cNvSpPr>
            <a:spLocks noGrp="1"/>
          </p:cNvSpPr>
          <p:nvPr>
            <p:ph type="ftr" sz="quarter" idx="11"/>
          </p:nvPr>
        </p:nvSpPr>
        <p:spPr/>
        <p:txBody>
          <a:bodyPr/>
          <a:lstStyle/>
          <a:p>
            <a:r>
              <a:rPr lang="en-US" smtClean="0"/>
              <a:t>NASA CMS Nov 2014 </a:t>
            </a:r>
            <a:endParaRPr lang="en-US"/>
          </a:p>
        </p:txBody>
      </p:sp>
      <p:sp>
        <p:nvSpPr>
          <p:cNvPr id="6" name="Slide Number Placeholder 5"/>
          <p:cNvSpPr>
            <a:spLocks noGrp="1"/>
          </p:cNvSpPr>
          <p:nvPr>
            <p:ph type="sldNum" sz="quarter" idx="12"/>
          </p:nvPr>
        </p:nvSpPr>
        <p:spPr/>
        <p:txBody>
          <a:bodyPr/>
          <a:lstStyle/>
          <a:p>
            <a:fld id="{7482EA06-D0B2-FF4E-AD48-7376D50B03E9}" type="slidenum">
              <a:rPr lang="en-US" smtClean="0"/>
              <a:t>‹#›</a:t>
            </a:fld>
            <a:endParaRPr lang="en-US"/>
          </a:p>
        </p:txBody>
      </p:sp>
      <p:cxnSp>
        <p:nvCxnSpPr>
          <p:cNvPr id="8" name="Straight Connector 7"/>
          <p:cNvCxnSpPr/>
          <p:nvPr userDrawn="1"/>
        </p:nvCxnSpPr>
        <p:spPr>
          <a:xfrm>
            <a:off x="766154" y="934168"/>
            <a:ext cx="7766497"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02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9C3565-990D-AB46-9555-F0BC94CD826F}" type="datetime1">
              <a:rPr lang="en-US" smtClean="0"/>
              <a:t>11/12/14</a:t>
            </a:fld>
            <a:endParaRPr lang="en-US"/>
          </a:p>
        </p:txBody>
      </p:sp>
      <p:sp>
        <p:nvSpPr>
          <p:cNvPr id="5" name="Footer Placeholder 4"/>
          <p:cNvSpPr>
            <a:spLocks noGrp="1"/>
          </p:cNvSpPr>
          <p:nvPr>
            <p:ph type="ftr" sz="quarter" idx="11"/>
          </p:nvPr>
        </p:nvSpPr>
        <p:spPr/>
        <p:txBody>
          <a:bodyPr/>
          <a:lstStyle/>
          <a:p>
            <a:r>
              <a:rPr lang="en-US" smtClean="0"/>
              <a:t>NASA CMS Nov 2014 </a:t>
            </a:r>
            <a:endParaRPr lang="en-US"/>
          </a:p>
        </p:txBody>
      </p:sp>
      <p:sp>
        <p:nvSpPr>
          <p:cNvPr id="6" name="Slide Number Placeholder 5"/>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391674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D9C639-97C0-DF4A-9A54-980D3D39FCF1}" type="datetime1">
              <a:rPr lang="en-US" smtClean="0"/>
              <a:t>11/12/14</a:t>
            </a:fld>
            <a:endParaRPr lang="en-US"/>
          </a:p>
        </p:txBody>
      </p:sp>
      <p:sp>
        <p:nvSpPr>
          <p:cNvPr id="6" name="Footer Placeholder 5"/>
          <p:cNvSpPr>
            <a:spLocks noGrp="1"/>
          </p:cNvSpPr>
          <p:nvPr>
            <p:ph type="ftr" sz="quarter" idx="11"/>
          </p:nvPr>
        </p:nvSpPr>
        <p:spPr/>
        <p:txBody>
          <a:bodyPr/>
          <a:lstStyle/>
          <a:p>
            <a:r>
              <a:rPr lang="en-US" smtClean="0"/>
              <a:t>NASA CMS Nov 2014 </a:t>
            </a:r>
            <a:endParaRPr lang="en-US"/>
          </a:p>
        </p:txBody>
      </p:sp>
      <p:sp>
        <p:nvSpPr>
          <p:cNvPr id="7" name="Slide Number Placeholder 6"/>
          <p:cNvSpPr>
            <a:spLocks noGrp="1"/>
          </p:cNvSpPr>
          <p:nvPr>
            <p:ph type="sldNum" sz="quarter" idx="12"/>
          </p:nvPr>
        </p:nvSpPr>
        <p:spPr/>
        <p:txBody>
          <a:bodyPr/>
          <a:lstStyle/>
          <a:p>
            <a:fld id="{7482EA06-D0B2-FF4E-AD48-7376D50B03E9}" type="slidenum">
              <a:rPr lang="en-US" smtClean="0"/>
              <a:t>‹#›</a:t>
            </a:fld>
            <a:endParaRPr lang="en-US"/>
          </a:p>
        </p:txBody>
      </p:sp>
      <p:cxnSp>
        <p:nvCxnSpPr>
          <p:cNvPr id="8" name="Straight Connector 7"/>
          <p:cNvCxnSpPr/>
          <p:nvPr userDrawn="1"/>
        </p:nvCxnSpPr>
        <p:spPr>
          <a:xfrm>
            <a:off x="766154" y="934168"/>
            <a:ext cx="7766497"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32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20D972-48E4-4D42-8FFB-BB875FE7C0B5}" type="datetime1">
              <a:rPr lang="en-US" smtClean="0"/>
              <a:t>11/12/14</a:t>
            </a:fld>
            <a:endParaRPr lang="en-US"/>
          </a:p>
        </p:txBody>
      </p:sp>
      <p:sp>
        <p:nvSpPr>
          <p:cNvPr id="8" name="Footer Placeholder 7"/>
          <p:cNvSpPr>
            <a:spLocks noGrp="1"/>
          </p:cNvSpPr>
          <p:nvPr>
            <p:ph type="ftr" sz="quarter" idx="11"/>
          </p:nvPr>
        </p:nvSpPr>
        <p:spPr/>
        <p:txBody>
          <a:bodyPr/>
          <a:lstStyle/>
          <a:p>
            <a:r>
              <a:rPr lang="en-US" smtClean="0"/>
              <a:t>NASA CMS Nov 2014 </a:t>
            </a:r>
            <a:endParaRPr lang="en-US"/>
          </a:p>
        </p:txBody>
      </p:sp>
      <p:sp>
        <p:nvSpPr>
          <p:cNvPr id="9" name="Slide Number Placeholder 8"/>
          <p:cNvSpPr>
            <a:spLocks noGrp="1"/>
          </p:cNvSpPr>
          <p:nvPr>
            <p:ph type="sldNum" sz="quarter" idx="12"/>
          </p:nvPr>
        </p:nvSpPr>
        <p:spPr/>
        <p:txBody>
          <a:bodyPr/>
          <a:lstStyle/>
          <a:p>
            <a:fld id="{7482EA06-D0B2-FF4E-AD48-7376D50B03E9}" type="slidenum">
              <a:rPr lang="en-US" smtClean="0"/>
              <a:t>‹#›</a:t>
            </a:fld>
            <a:endParaRPr lang="en-US"/>
          </a:p>
        </p:txBody>
      </p:sp>
      <p:cxnSp>
        <p:nvCxnSpPr>
          <p:cNvPr id="10" name="Straight Connector 9"/>
          <p:cNvCxnSpPr/>
          <p:nvPr userDrawn="1"/>
        </p:nvCxnSpPr>
        <p:spPr>
          <a:xfrm>
            <a:off x="766154" y="934168"/>
            <a:ext cx="7766497"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689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271395-D68D-F24B-8B2B-A76E8608563A}" type="datetime1">
              <a:rPr lang="en-US" smtClean="0"/>
              <a:t>11/12/14</a:t>
            </a:fld>
            <a:endParaRPr lang="en-US"/>
          </a:p>
        </p:txBody>
      </p:sp>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a:t>
            </a:fld>
            <a:endParaRPr lang="en-US"/>
          </a:p>
        </p:txBody>
      </p:sp>
      <p:cxnSp>
        <p:nvCxnSpPr>
          <p:cNvPr id="6" name="Straight Connector 5"/>
          <p:cNvCxnSpPr/>
          <p:nvPr userDrawn="1"/>
        </p:nvCxnSpPr>
        <p:spPr>
          <a:xfrm>
            <a:off x="766154" y="934168"/>
            <a:ext cx="7766497"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131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C4C00-EDFF-6F49-9A10-1CB657BF5423}" type="datetime1">
              <a:rPr lang="en-US" smtClean="0"/>
              <a:t>11/12/14</a:t>
            </a:fld>
            <a:endParaRPr lang="en-US"/>
          </a:p>
        </p:txBody>
      </p:sp>
      <p:sp>
        <p:nvSpPr>
          <p:cNvPr id="3" name="Footer Placeholder 2"/>
          <p:cNvSpPr>
            <a:spLocks noGrp="1"/>
          </p:cNvSpPr>
          <p:nvPr>
            <p:ph type="ftr" sz="quarter" idx="11"/>
          </p:nvPr>
        </p:nvSpPr>
        <p:spPr/>
        <p:txBody>
          <a:bodyPr/>
          <a:lstStyle/>
          <a:p>
            <a:r>
              <a:rPr lang="en-US" smtClean="0"/>
              <a:t>NASA CMS Nov 2014 </a:t>
            </a:r>
            <a:endParaRPr lang="en-US"/>
          </a:p>
        </p:txBody>
      </p:sp>
      <p:sp>
        <p:nvSpPr>
          <p:cNvPr id="4" name="Slide Number Placeholder 3"/>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201961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6F546-8CAA-6B4A-A548-46BB8B042CE3}" type="datetime1">
              <a:rPr lang="en-US" smtClean="0"/>
              <a:t>11/12/14</a:t>
            </a:fld>
            <a:endParaRPr lang="en-US"/>
          </a:p>
        </p:txBody>
      </p:sp>
      <p:sp>
        <p:nvSpPr>
          <p:cNvPr id="6" name="Footer Placeholder 5"/>
          <p:cNvSpPr>
            <a:spLocks noGrp="1"/>
          </p:cNvSpPr>
          <p:nvPr>
            <p:ph type="ftr" sz="quarter" idx="11"/>
          </p:nvPr>
        </p:nvSpPr>
        <p:spPr/>
        <p:txBody>
          <a:bodyPr/>
          <a:lstStyle/>
          <a:p>
            <a:r>
              <a:rPr lang="en-US" smtClean="0"/>
              <a:t>NASA CMS Nov 2014 </a:t>
            </a:r>
            <a:endParaRPr lang="en-US"/>
          </a:p>
        </p:txBody>
      </p:sp>
      <p:sp>
        <p:nvSpPr>
          <p:cNvPr id="7" name="Slide Number Placeholder 6"/>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102031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D0042-7F6B-6341-A7E7-875AC6AB2174}" type="datetime1">
              <a:rPr lang="en-US" smtClean="0"/>
              <a:t>11/12/14</a:t>
            </a:fld>
            <a:endParaRPr lang="en-US"/>
          </a:p>
        </p:txBody>
      </p:sp>
      <p:sp>
        <p:nvSpPr>
          <p:cNvPr id="6" name="Footer Placeholder 5"/>
          <p:cNvSpPr>
            <a:spLocks noGrp="1"/>
          </p:cNvSpPr>
          <p:nvPr>
            <p:ph type="ftr" sz="quarter" idx="11"/>
          </p:nvPr>
        </p:nvSpPr>
        <p:spPr/>
        <p:txBody>
          <a:bodyPr/>
          <a:lstStyle/>
          <a:p>
            <a:r>
              <a:rPr lang="en-US" smtClean="0"/>
              <a:t>NASA CMS Nov 2014 </a:t>
            </a:r>
            <a:endParaRPr lang="en-US"/>
          </a:p>
        </p:txBody>
      </p:sp>
      <p:sp>
        <p:nvSpPr>
          <p:cNvPr id="7" name="Slide Number Placeholder 6"/>
          <p:cNvSpPr>
            <a:spLocks noGrp="1"/>
          </p:cNvSpPr>
          <p:nvPr>
            <p:ph type="sldNum" sz="quarter" idx="12"/>
          </p:nvPr>
        </p:nvSpPr>
        <p:spPr/>
        <p:txBody>
          <a:bodyPr/>
          <a:lstStyle/>
          <a:p>
            <a:fld id="{7482EA06-D0B2-FF4E-AD48-7376D50B03E9}" type="slidenum">
              <a:rPr lang="en-US" smtClean="0"/>
              <a:t>‹#›</a:t>
            </a:fld>
            <a:endParaRPr lang="en-US"/>
          </a:p>
        </p:txBody>
      </p:sp>
    </p:spTree>
    <p:extLst>
      <p:ext uri="{BB962C8B-B14F-4D97-AF65-F5344CB8AC3E}">
        <p14:creationId xmlns:p14="http://schemas.microsoft.com/office/powerpoint/2010/main" val="34238894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755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39132"/>
            <a:ext cx="8229600" cy="50870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3F2F-3357-844B-A573-AB7ABAF425F8}" type="datetime1">
              <a:rPr lang="en-US" smtClean="0"/>
              <a:t>11/12/14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NASA CMS Nov 2014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EA06-D0B2-FF4E-AD48-7376D50B03E9}" type="slidenum">
              <a:rPr lang="en-US" smtClean="0"/>
              <a:t>‹#›</a:t>
            </a:fld>
            <a:endParaRPr lang="en-US"/>
          </a:p>
        </p:txBody>
      </p:sp>
    </p:spTree>
    <p:extLst>
      <p:ext uri="{BB962C8B-B14F-4D97-AF65-F5344CB8AC3E}">
        <p14:creationId xmlns:p14="http://schemas.microsoft.com/office/powerpoint/2010/main" val="323936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t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tif"/></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1596" y="2225675"/>
            <a:ext cx="6124804" cy="1362075"/>
          </a:xfrm>
        </p:spPr>
        <p:txBody>
          <a:bodyPr>
            <a:noAutofit/>
          </a:bodyPr>
          <a:lstStyle/>
          <a:p>
            <a:r>
              <a:rPr lang="en-US" sz="2800" dirty="0"/>
              <a:t>Integrating and expanding </a:t>
            </a:r>
            <a:r>
              <a:rPr lang="en-US" sz="2800" dirty="0" smtClean="0"/>
              <a:t>a </a:t>
            </a:r>
            <a:r>
              <a:rPr lang="en-US" sz="2800" dirty="0"/>
              <a:t>regional carbon monitoring system in the NASA CMS </a:t>
            </a:r>
            <a:r>
              <a:rPr lang="en-US" sz="2800" dirty="0" smtClean="0"/>
              <a:t/>
            </a:r>
            <a:br>
              <a:rPr lang="en-US" sz="2800" dirty="0" smtClean="0"/>
            </a:br>
            <a:endParaRPr lang="en-US" sz="2800" dirty="0"/>
          </a:p>
        </p:txBody>
      </p:sp>
      <p:sp>
        <p:nvSpPr>
          <p:cNvPr id="6" name="Text Placeholder 5"/>
          <p:cNvSpPr>
            <a:spLocks noGrp="1"/>
          </p:cNvSpPr>
          <p:nvPr>
            <p:ph type="body" idx="1"/>
          </p:nvPr>
        </p:nvSpPr>
        <p:spPr>
          <a:xfrm>
            <a:off x="699633" y="4267540"/>
            <a:ext cx="7772400" cy="2590460"/>
          </a:xfrm>
        </p:spPr>
        <p:txBody>
          <a:bodyPr>
            <a:normAutofit/>
          </a:bodyPr>
          <a:lstStyle/>
          <a:p>
            <a:r>
              <a:rPr lang="en-US" dirty="0" smtClean="0"/>
              <a:t>Presenting:  Kennedy and </a:t>
            </a:r>
            <a:r>
              <a:rPr lang="en-US" dirty="0" err="1" smtClean="0"/>
              <a:t>Neeti</a:t>
            </a:r>
            <a:endParaRPr lang="en-US" dirty="0" smtClean="0"/>
          </a:p>
          <a:p>
            <a:r>
              <a:rPr lang="en-US" dirty="0" smtClean="0"/>
              <a:t>A CMS Phase II (2012) activity</a:t>
            </a:r>
          </a:p>
          <a:p>
            <a:r>
              <a:rPr lang="en-US" dirty="0" smtClean="0"/>
              <a:t>PI:  Kennedy (Boston University).  Co-Is:  Powell (Montana State University) and Kane (University of Washington)</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1</a:t>
            </a:fld>
            <a:endParaRPr lang="en-US"/>
          </a:p>
        </p:txBody>
      </p:sp>
    </p:spTree>
    <p:extLst>
      <p:ext uri="{BB962C8B-B14F-4D97-AF65-F5344CB8AC3E}">
        <p14:creationId xmlns:p14="http://schemas.microsoft.com/office/powerpoint/2010/main" val="11791600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iomassmaps_nov2014.bmp"/>
          <p:cNvPicPr>
            <a:picLocks noChangeAspect="1"/>
          </p:cNvPicPr>
          <p:nvPr/>
        </p:nvPicPr>
        <p:blipFill rotWithShape="1">
          <a:blip r:embed="rId3">
            <a:extLst>
              <a:ext uri="{28A0092B-C50C-407E-A947-70E740481C1C}">
                <a14:useLocalDpi xmlns:a14="http://schemas.microsoft.com/office/drawing/2010/main" val="0"/>
              </a:ext>
            </a:extLst>
          </a:blip>
          <a:srcRect l="1996" t="1978" r="2664" b="49249"/>
          <a:stretch/>
        </p:blipFill>
        <p:spPr>
          <a:xfrm>
            <a:off x="1096108" y="2706077"/>
            <a:ext cx="6976930" cy="2520462"/>
          </a:xfrm>
          <a:prstGeom prst="rect">
            <a:avLst/>
          </a:prstGeom>
        </p:spPr>
      </p:pic>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10</a:t>
            </a:fld>
            <a:endParaRPr lang="en-US"/>
          </a:p>
        </p:txBody>
      </p:sp>
      <p:sp>
        <p:nvSpPr>
          <p:cNvPr id="4" name="Rectangle 3"/>
          <p:cNvSpPr/>
          <p:nvPr/>
        </p:nvSpPr>
        <p:spPr>
          <a:xfrm>
            <a:off x="718157" y="385221"/>
            <a:ext cx="7778274"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Spatial comparison </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ounded Rectangle 7"/>
          <p:cNvSpPr/>
          <p:nvPr/>
        </p:nvSpPr>
        <p:spPr>
          <a:xfrm>
            <a:off x="606094" y="4975226"/>
            <a:ext cx="2262094" cy="12646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rgbClr val="000000"/>
                </a:solidFill>
              </a:rPr>
              <a:t>Ecoregions</a:t>
            </a:r>
            <a:r>
              <a:rPr lang="en-US" sz="2000" dirty="0" smtClean="0">
                <a:solidFill>
                  <a:srgbClr val="000000"/>
                </a:solidFill>
              </a:rPr>
              <a:t> outlined in black</a:t>
            </a:r>
            <a:endParaRPr lang="en-US" sz="2000" dirty="0">
              <a:solidFill>
                <a:srgbClr val="000000"/>
              </a:solidFill>
            </a:endParaRPr>
          </a:p>
        </p:txBody>
      </p:sp>
      <p:pic>
        <p:nvPicPr>
          <p:cNvPr id="6" name="Picture 5" descr="50thpercentile_V2_ecoregion.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61" y="2044617"/>
            <a:ext cx="7926470" cy="4391383"/>
          </a:xfrm>
          <a:prstGeom prst="rect">
            <a:avLst/>
          </a:prstGeom>
        </p:spPr>
      </p:pic>
      <p:sp>
        <p:nvSpPr>
          <p:cNvPr id="11" name="Left-Right Arrow 10"/>
          <p:cNvSpPr/>
          <p:nvPr/>
        </p:nvSpPr>
        <p:spPr>
          <a:xfrm>
            <a:off x="4070111" y="3740273"/>
            <a:ext cx="950026" cy="50003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004737" y="1083900"/>
            <a:ext cx="7074418"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Next comparison: </a:t>
            </a:r>
            <a:r>
              <a:rPr lang="en-US" sz="2000" dirty="0" smtClean="0">
                <a:solidFill>
                  <a:srgbClr val="000000"/>
                </a:solidFill>
              </a:rPr>
              <a:t>Summarize at </a:t>
            </a:r>
            <a:r>
              <a:rPr lang="en-US" sz="2000" dirty="0" err="1" smtClean="0">
                <a:solidFill>
                  <a:srgbClr val="000000"/>
                </a:solidFill>
              </a:rPr>
              <a:t>ecoregion</a:t>
            </a:r>
            <a:r>
              <a:rPr lang="en-US" sz="2000" dirty="0" smtClean="0">
                <a:solidFill>
                  <a:srgbClr val="000000"/>
                </a:solidFill>
              </a:rPr>
              <a:t> scale and report at national scale</a:t>
            </a:r>
            <a:endParaRPr lang="en-US" sz="2000" dirty="0">
              <a:solidFill>
                <a:srgbClr val="000000"/>
              </a:solidFill>
            </a:endParaRPr>
          </a:p>
        </p:txBody>
      </p:sp>
    </p:spTree>
    <p:extLst>
      <p:ext uri="{BB962C8B-B14F-4D97-AF65-F5344CB8AC3E}">
        <p14:creationId xmlns:p14="http://schemas.microsoft.com/office/powerpoint/2010/main" val="217748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11</a:t>
            </a:fld>
            <a:endParaRPr lang="en-US"/>
          </a:p>
        </p:txBody>
      </p:sp>
      <p:sp>
        <p:nvSpPr>
          <p:cNvPr id="5" name="Rounded Rectangle 4"/>
          <p:cNvSpPr/>
          <p:nvPr/>
        </p:nvSpPr>
        <p:spPr>
          <a:xfrm>
            <a:off x="2411507" y="624746"/>
            <a:ext cx="4260878"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Low-biomass comparisons:  </a:t>
            </a:r>
          </a:p>
          <a:p>
            <a:pPr algn="ctr"/>
            <a:r>
              <a:rPr lang="en-US" sz="2000" dirty="0" err="1" smtClean="0">
                <a:solidFill>
                  <a:srgbClr val="000000"/>
                </a:solidFill>
              </a:rPr>
              <a:t>Ecoregion</a:t>
            </a:r>
            <a:r>
              <a:rPr lang="en-US" sz="2000" dirty="0" smtClean="0">
                <a:solidFill>
                  <a:srgbClr val="000000"/>
                </a:solidFill>
              </a:rPr>
              <a:t> 10</a:t>
            </a:r>
            <a:r>
              <a:rPr lang="en-US" sz="2000" baseline="30000" dirty="0" smtClean="0">
                <a:solidFill>
                  <a:srgbClr val="000000"/>
                </a:solidFill>
              </a:rPr>
              <a:t>th</a:t>
            </a:r>
            <a:r>
              <a:rPr lang="en-US" sz="2000" dirty="0" smtClean="0">
                <a:solidFill>
                  <a:srgbClr val="000000"/>
                </a:solidFill>
              </a:rPr>
              <a:t>-percentile</a:t>
            </a:r>
            <a:endParaRPr lang="en-US" sz="2000" dirty="0">
              <a:solidFill>
                <a:srgbClr val="000000"/>
              </a:solidFill>
            </a:endParaRPr>
          </a:p>
        </p:txBody>
      </p:sp>
      <p:pic>
        <p:nvPicPr>
          <p:cNvPr id="6" name="Picture 5" descr="10thpercentile_V2_ecoregi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08" y="1893263"/>
            <a:ext cx="7307384" cy="4048400"/>
          </a:xfrm>
          <a:prstGeom prst="rect">
            <a:avLst/>
          </a:prstGeom>
        </p:spPr>
      </p:pic>
    </p:spTree>
    <p:extLst>
      <p:ext uri="{BB962C8B-B14F-4D97-AF65-F5344CB8AC3E}">
        <p14:creationId xmlns:p14="http://schemas.microsoft.com/office/powerpoint/2010/main" val="11434568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12</a:t>
            </a:fld>
            <a:endParaRPr lang="en-US"/>
          </a:p>
        </p:txBody>
      </p:sp>
      <p:sp>
        <p:nvSpPr>
          <p:cNvPr id="6" name="Rectangle 5"/>
          <p:cNvSpPr/>
          <p:nvPr/>
        </p:nvSpPr>
        <p:spPr>
          <a:xfrm>
            <a:off x="894768" y="2179935"/>
            <a:ext cx="720668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Regional scale maps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531956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lsworth_lid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117" y="1515406"/>
            <a:ext cx="1508259" cy="2205496"/>
          </a:xfrm>
          <a:prstGeom prst="rect">
            <a:avLst/>
          </a:prstGeom>
        </p:spPr>
      </p:pic>
      <p:pic>
        <p:nvPicPr>
          <p:cNvPr id="5" name="Picture 4" descr="ellsworth_mean_mr20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537" y="1515406"/>
            <a:ext cx="1554770" cy="2205496"/>
          </a:xfrm>
          <a:prstGeom prst="rect">
            <a:avLst/>
          </a:prstGeom>
        </p:spPr>
      </p:pic>
      <p:pic>
        <p:nvPicPr>
          <p:cNvPr id="52" name="Picture 51" descr="small_disttype.png"/>
          <p:cNvPicPr>
            <a:picLocks noChangeAspect="1"/>
          </p:cNvPicPr>
          <p:nvPr/>
        </p:nvPicPr>
        <p:blipFill>
          <a:blip r:embed="rId5"/>
          <a:stretch>
            <a:fillRect/>
          </a:stretch>
        </p:blipFill>
        <p:spPr>
          <a:xfrm>
            <a:off x="613291" y="4438326"/>
            <a:ext cx="1511300" cy="1981200"/>
          </a:xfrm>
          <a:prstGeom prst="rect">
            <a:avLst/>
          </a:prstGeom>
        </p:spPr>
      </p:pic>
      <p:sp>
        <p:nvSpPr>
          <p:cNvPr id="80" name="Title 79"/>
          <p:cNvSpPr>
            <a:spLocks noGrp="1"/>
          </p:cNvSpPr>
          <p:nvPr>
            <p:ph type="title"/>
          </p:nvPr>
        </p:nvSpPr>
        <p:spPr>
          <a:xfrm>
            <a:off x="457200" y="127000"/>
            <a:ext cx="8229600" cy="682568"/>
          </a:xfrm>
        </p:spPr>
        <p:txBody>
          <a:bodyPr>
            <a:noAutofit/>
          </a:bodyPr>
          <a:lstStyle/>
          <a:p>
            <a:r>
              <a:rPr lang="en-US" sz="2800" b="1" dirty="0" smtClean="0"/>
              <a:t>Regional carbon monitoring</a:t>
            </a:r>
            <a:endParaRPr lang="en-US" sz="2800" dirty="0"/>
          </a:p>
        </p:txBody>
      </p:sp>
      <p:cxnSp>
        <p:nvCxnSpPr>
          <p:cNvPr id="128" name="Straight Connector 127"/>
          <p:cNvCxnSpPr/>
          <p:nvPr/>
        </p:nvCxnSpPr>
        <p:spPr>
          <a:xfrm rot="5400000">
            <a:off x="2608528" y="3962400"/>
            <a:ext cx="5791199"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8467" y="3825047"/>
            <a:ext cx="9144000"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35" name="Rounded Rectangle 134"/>
          <p:cNvSpPr/>
          <p:nvPr/>
        </p:nvSpPr>
        <p:spPr>
          <a:xfrm>
            <a:off x="6400800" y="1016792"/>
            <a:ext cx="1985976" cy="4468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Airborne </a:t>
            </a:r>
            <a:r>
              <a:rPr lang="en-US" sz="2000" dirty="0" err="1" smtClean="0">
                <a:solidFill>
                  <a:srgbClr val="000000"/>
                </a:solidFill>
              </a:rPr>
              <a:t>lidar</a:t>
            </a:r>
            <a:endParaRPr lang="en-US" sz="2000" dirty="0">
              <a:solidFill>
                <a:srgbClr val="000000"/>
              </a:solidFill>
            </a:endParaRPr>
          </a:p>
        </p:txBody>
      </p:sp>
      <p:sp>
        <p:nvSpPr>
          <p:cNvPr id="137" name="Rounded Rectangle 136"/>
          <p:cNvSpPr/>
          <p:nvPr/>
        </p:nvSpPr>
        <p:spPr>
          <a:xfrm>
            <a:off x="613291" y="3945456"/>
            <a:ext cx="4322776" cy="4468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rgbClr val="000000"/>
                </a:solidFill>
              </a:rPr>
              <a:t>LandTrendr</a:t>
            </a:r>
            <a:r>
              <a:rPr lang="en-US" sz="2000" dirty="0" smtClean="0">
                <a:solidFill>
                  <a:srgbClr val="000000"/>
                </a:solidFill>
              </a:rPr>
              <a:t> + FIA Plots</a:t>
            </a:r>
            <a:endParaRPr lang="en-US" sz="2000" dirty="0">
              <a:solidFill>
                <a:srgbClr val="000000"/>
              </a:solidFill>
            </a:endParaRPr>
          </a:p>
        </p:txBody>
      </p:sp>
      <p:grpSp>
        <p:nvGrpSpPr>
          <p:cNvPr id="142" name="Group 69"/>
          <p:cNvGrpSpPr/>
          <p:nvPr/>
        </p:nvGrpSpPr>
        <p:grpSpPr>
          <a:xfrm>
            <a:off x="344834" y="5154737"/>
            <a:ext cx="709193" cy="1340992"/>
            <a:chOff x="5507562" y="1936750"/>
            <a:chExt cx="2307174" cy="3613153"/>
          </a:xfrm>
        </p:grpSpPr>
        <p:grpSp>
          <p:nvGrpSpPr>
            <p:cNvPr id="144" name="Group 48"/>
            <p:cNvGrpSpPr/>
            <p:nvPr/>
          </p:nvGrpSpPr>
          <p:grpSpPr>
            <a:xfrm>
              <a:off x="7272879" y="3606794"/>
              <a:ext cx="321745" cy="368304"/>
              <a:chOff x="7382921" y="3361267"/>
              <a:chExt cx="592673" cy="677334"/>
            </a:xfrm>
          </p:grpSpPr>
          <p:sp>
            <p:nvSpPr>
              <p:cNvPr id="151" name="Up Arrow 150"/>
              <p:cNvSpPr/>
              <p:nvPr/>
            </p:nvSpPr>
            <p:spPr>
              <a:xfrm>
                <a:off x="7577669" y="3361267"/>
                <a:ext cx="186265" cy="127000"/>
              </a:xfrm>
              <a:prstGeom prst="upArrow">
                <a:avLst/>
              </a:prstGeom>
              <a:gradFill>
                <a:gsLst>
                  <a:gs pos="0">
                    <a:schemeClr val="tx1">
                      <a:lumMod val="95000"/>
                      <a:lumOff val="5000"/>
                    </a:schemeClr>
                  </a:gs>
                  <a:gs pos="100000">
                    <a:schemeClr val="bg1">
                      <a:lumMod val="85000"/>
                    </a:schemeClr>
                  </a:gs>
                </a:gsLst>
              </a:gradFill>
              <a:ln>
                <a:solidFill>
                  <a:srgbClr val="404040"/>
                </a:solidFill>
              </a:ln>
              <a:effectLst>
                <a:outerShdw blurRad="40000" dist="23000" dir="5400000" rotWithShape="0">
                  <a:srgbClr val="FFFF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ounded Rectangle 151"/>
              <p:cNvSpPr/>
              <p:nvPr/>
            </p:nvSpPr>
            <p:spPr>
              <a:xfrm>
                <a:off x="7382921" y="3488267"/>
                <a:ext cx="592673" cy="550334"/>
              </a:xfrm>
              <a:prstGeom prst="roundRect">
                <a:avLst/>
              </a:prstGeom>
              <a:noFill/>
              <a:ln>
                <a:solidFill>
                  <a:srgbClr val="0D0D0D"/>
                </a:solidFill>
              </a:ln>
              <a:effectLst>
                <a:outerShdw blurRad="25400" dist="22987" dir="2160000" rotWithShape="0">
                  <a:schemeClr val="bg1">
                    <a:alpha val="7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51"/>
            <p:cNvGrpSpPr/>
            <p:nvPr/>
          </p:nvGrpSpPr>
          <p:grpSpPr>
            <a:xfrm>
              <a:off x="7222063" y="4872569"/>
              <a:ext cx="592673" cy="677334"/>
              <a:chOff x="7382921" y="5096933"/>
              <a:chExt cx="592673" cy="677334"/>
            </a:xfrm>
          </p:grpSpPr>
          <p:sp>
            <p:nvSpPr>
              <p:cNvPr id="149" name="Up Arrow 148"/>
              <p:cNvSpPr/>
              <p:nvPr/>
            </p:nvSpPr>
            <p:spPr>
              <a:xfrm>
                <a:off x="7569202" y="5096933"/>
                <a:ext cx="186265" cy="127000"/>
              </a:xfrm>
              <a:prstGeom prst="upArrow">
                <a:avLst/>
              </a:prstGeom>
              <a:gradFill>
                <a:gsLst>
                  <a:gs pos="0">
                    <a:schemeClr val="tx1">
                      <a:lumMod val="95000"/>
                      <a:lumOff val="5000"/>
                    </a:schemeClr>
                  </a:gs>
                  <a:gs pos="100000">
                    <a:schemeClr val="bg1">
                      <a:lumMod val="85000"/>
                    </a:schemeClr>
                  </a:gs>
                </a:gsLst>
              </a:gradFill>
              <a:ln>
                <a:solidFill>
                  <a:srgbClr val="404040"/>
                </a:solidFill>
              </a:ln>
              <a:effectLst>
                <a:outerShdw blurRad="40000" dist="23000" dir="5400000" rotWithShape="0">
                  <a:srgbClr val="FFFF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ounded Rectangle 149"/>
              <p:cNvSpPr/>
              <p:nvPr/>
            </p:nvSpPr>
            <p:spPr>
              <a:xfrm>
                <a:off x="7382921" y="5223933"/>
                <a:ext cx="592673" cy="550334"/>
              </a:xfrm>
              <a:prstGeom prst="roundRect">
                <a:avLst/>
              </a:prstGeom>
              <a:noFill/>
              <a:ln>
                <a:solidFill>
                  <a:srgbClr val="0D0D0D"/>
                </a:solidFill>
              </a:ln>
              <a:effectLst>
                <a:outerShdw blurRad="25400" dist="22987" dir="2160000" rotWithShape="0">
                  <a:schemeClr val="bg1">
                    <a:alpha val="7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 name="Group 58"/>
            <p:cNvGrpSpPr/>
            <p:nvPr/>
          </p:nvGrpSpPr>
          <p:grpSpPr>
            <a:xfrm>
              <a:off x="5507562" y="1936750"/>
              <a:ext cx="367000" cy="361951"/>
              <a:chOff x="5507562" y="1936750"/>
              <a:chExt cx="367000" cy="361951"/>
            </a:xfrm>
          </p:grpSpPr>
          <p:sp>
            <p:nvSpPr>
              <p:cNvPr id="147" name="Up Arrow 146"/>
              <p:cNvSpPr/>
              <p:nvPr/>
            </p:nvSpPr>
            <p:spPr>
              <a:xfrm rot="8790088">
                <a:off x="5688297" y="2171701"/>
                <a:ext cx="186265" cy="127000"/>
              </a:xfrm>
              <a:prstGeom prst="upArrow">
                <a:avLst/>
              </a:prstGeom>
              <a:gradFill>
                <a:gsLst>
                  <a:gs pos="0">
                    <a:schemeClr val="tx1">
                      <a:lumMod val="95000"/>
                      <a:lumOff val="5000"/>
                    </a:schemeClr>
                  </a:gs>
                  <a:gs pos="100000">
                    <a:schemeClr val="bg1">
                      <a:lumMod val="85000"/>
                    </a:schemeClr>
                  </a:gs>
                </a:gsLst>
              </a:gradFill>
              <a:ln>
                <a:solidFill>
                  <a:srgbClr val="404040"/>
                </a:solidFill>
              </a:ln>
              <a:effectLst>
                <a:outerShdw blurRad="40000" dist="23000" dir="5400000" rotWithShape="0">
                  <a:srgbClr val="FFFF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ounded Rectangle 147"/>
              <p:cNvSpPr/>
              <p:nvPr/>
            </p:nvSpPr>
            <p:spPr>
              <a:xfrm>
                <a:off x="5507562" y="1936750"/>
                <a:ext cx="245540" cy="254000"/>
              </a:xfrm>
              <a:prstGeom prst="roundRect">
                <a:avLst/>
              </a:prstGeom>
              <a:noFill/>
              <a:ln>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5" name="Rounded Rectangle 164"/>
          <p:cNvSpPr/>
          <p:nvPr/>
        </p:nvSpPr>
        <p:spPr>
          <a:xfrm>
            <a:off x="122765" y="6499790"/>
            <a:ext cx="2237845" cy="291268"/>
          </a:xfrm>
          <a:prstGeom prst="roundRect">
            <a:avLst/>
          </a:prstGeom>
          <a:solidFill>
            <a:schemeClr val="tx1">
              <a:lumMod val="95000"/>
              <a:lumOff val="5000"/>
              <a:alpha val="70000"/>
            </a:schemeClr>
          </a:solidFill>
          <a:ln>
            <a:solidFill>
              <a:srgbClr val="0D0D0D"/>
            </a:solidFill>
          </a:ln>
          <a:effectLst>
            <a:outerShdw blurRad="40000" dist="23000" dir="29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smtClean="0"/>
              <a:t>Disturbance year, magnitude, agent</a:t>
            </a:r>
            <a:endParaRPr lang="en-US" sz="1100" i="1" dirty="0"/>
          </a:p>
        </p:txBody>
      </p:sp>
      <p:sp>
        <p:nvSpPr>
          <p:cNvPr id="167" name="Rounded Rectangle 166"/>
          <p:cNvSpPr/>
          <p:nvPr/>
        </p:nvSpPr>
        <p:spPr>
          <a:xfrm>
            <a:off x="2695274" y="6506082"/>
            <a:ext cx="2367797" cy="291268"/>
          </a:xfrm>
          <a:prstGeom prst="roundRect">
            <a:avLst/>
          </a:prstGeom>
          <a:solidFill>
            <a:schemeClr val="tx1">
              <a:lumMod val="95000"/>
              <a:lumOff val="5000"/>
              <a:alpha val="70000"/>
            </a:schemeClr>
          </a:solidFill>
          <a:ln>
            <a:solidFill>
              <a:srgbClr val="0D0D0D"/>
            </a:solidFill>
          </a:ln>
          <a:effectLst>
            <a:outerShdw blurRad="40000" dist="23000" dir="29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smtClean="0"/>
              <a:t>Nearest-neighbor imputation</a:t>
            </a:r>
            <a:endParaRPr lang="en-US" sz="1100" i="1" dirty="0"/>
          </a:p>
        </p:txBody>
      </p:sp>
      <p:grpSp>
        <p:nvGrpSpPr>
          <p:cNvPr id="168" name="Group 4"/>
          <p:cNvGrpSpPr>
            <a:grpSpLocks/>
          </p:cNvGrpSpPr>
          <p:nvPr/>
        </p:nvGrpSpPr>
        <p:grpSpPr bwMode="auto">
          <a:xfrm>
            <a:off x="2537127" y="4524611"/>
            <a:ext cx="2844800" cy="1766866"/>
            <a:chOff x="304800" y="762000"/>
            <a:chExt cx="8378825" cy="6247136"/>
          </a:xfrm>
        </p:grpSpPr>
        <p:pic>
          <p:nvPicPr>
            <p:cNvPr id="169" name="Picture 4" descr="Screen shot 2010-08-16 at 10.49.08 A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4800" y="762000"/>
              <a:ext cx="83788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 name="TextBox 3"/>
            <p:cNvSpPr txBox="1">
              <a:spLocks noChangeArrowheads="1"/>
            </p:cNvSpPr>
            <p:nvPr/>
          </p:nvSpPr>
          <p:spPr bwMode="auto">
            <a:xfrm>
              <a:off x="6157451" y="3200399"/>
              <a:ext cx="548146" cy="38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ahoma" charset="0"/>
                  <a:ea typeface="ＭＳ Ｐゴシック" charset="0"/>
                  <a:cs typeface="ＭＳ Ｐゴシック" charset="0"/>
                </a:defRPr>
              </a:lvl1pPr>
              <a:lvl2pPr marL="37931725" indent="-37474525" eaLnBrk="0" hangingPunct="0">
                <a:defRPr sz="2000" b="1">
                  <a:solidFill>
                    <a:schemeClr val="tx1"/>
                  </a:solidFill>
                  <a:latin typeface="Tahoma" charset="0"/>
                  <a:ea typeface="ＭＳ Ｐゴシック" charset="0"/>
                </a:defRPr>
              </a:lvl2pPr>
              <a:lvl3pPr eaLnBrk="0" hangingPunct="0">
                <a:defRPr sz="2000" b="1">
                  <a:solidFill>
                    <a:schemeClr val="tx1"/>
                  </a:solidFill>
                  <a:latin typeface="Tahoma" charset="0"/>
                  <a:ea typeface="ＭＳ Ｐゴシック" charset="0"/>
                </a:defRPr>
              </a:lvl3pPr>
              <a:lvl4pPr eaLnBrk="0" hangingPunct="0">
                <a:defRPr sz="2000" b="1">
                  <a:solidFill>
                    <a:schemeClr val="tx1"/>
                  </a:solidFill>
                  <a:latin typeface="Tahoma" charset="0"/>
                  <a:ea typeface="ＭＳ Ｐゴシック" charset="0"/>
                </a:defRPr>
              </a:lvl4pPr>
              <a:lvl5pPr eaLnBrk="0" hangingPunct="0">
                <a:defRPr sz="2000" b="1">
                  <a:solidFill>
                    <a:schemeClr val="tx1"/>
                  </a:solidFill>
                  <a:latin typeface="Tahoma" charset="0"/>
                  <a:ea typeface="ＭＳ Ｐゴシック" charset="0"/>
                </a:defRPr>
              </a:lvl5pPr>
              <a:lvl6pPr marL="457200" eaLnBrk="0" fontAlgn="base" hangingPunct="0">
                <a:spcBef>
                  <a:spcPct val="0"/>
                </a:spcBef>
                <a:spcAft>
                  <a:spcPct val="0"/>
                </a:spcAft>
                <a:defRPr sz="2000" b="1">
                  <a:solidFill>
                    <a:schemeClr val="tx1"/>
                  </a:solidFill>
                  <a:latin typeface="Tahoma" charset="0"/>
                  <a:ea typeface="ＭＳ Ｐゴシック" charset="0"/>
                </a:defRPr>
              </a:lvl6pPr>
              <a:lvl7pPr marL="914400" eaLnBrk="0" fontAlgn="base" hangingPunct="0">
                <a:spcBef>
                  <a:spcPct val="0"/>
                </a:spcBef>
                <a:spcAft>
                  <a:spcPct val="0"/>
                </a:spcAft>
                <a:defRPr sz="2000" b="1">
                  <a:solidFill>
                    <a:schemeClr val="tx1"/>
                  </a:solidFill>
                  <a:latin typeface="Tahoma" charset="0"/>
                  <a:ea typeface="ＭＳ Ｐゴシック" charset="0"/>
                </a:defRPr>
              </a:lvl7pPr>
              <a:lvl8pPr marL="1371600" eaLnBrk="0" fontAlgn="base" hangingPunct="0">
                <a:spcBef>
                  <a:spcPct val="0"/>
                </a:spcBef>
                <a:spcAft>
                  <a:spcPct val="0"/>
                </a:spcAft>
                <a:defRPr sz="2000" b="1">
                  <a:solidFill>
                    <a:schemeClr val="tx1"/>
                  </a:solidFill>
                  <a:latin typeface="Tahoma" charset="0"/>
                  <a:ea typeface="ＭＳ Ｐゴシック" charset="0"/>
                </a:defRPr>
              </a:lvl8pPr>
              <a:lvl9pPr marL="18288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r>
                <a:rPr lang="en-US" sz="1600" b="0" dirty="0">
                  <a:solidFill>
                    <a:schemeClr val="bg2"/>
                  </a:solidFill>
                </a:rPr>
                <a:t>k=1</a:t>
              </a:r>
            </a:p>
          </p:txBody>
        </p:sp>
      </p:grpSp>
      <p:pic>
        <p:nvPicPr>
          <p:cNvPr id="50" name="Picture 49" descr="small_distmag1.png"/>
          <p:cNvPicPr>
            <a:picLocks noChangeAspect="1"/>
          </p:cNvPicPr>
          <p:nvPr/>
        </p:nvPicPr>
        <p:blipFill>
          <a:blip r:embed="rId7"/>
          <a:stretch>
            <a:fillRect/>
          </a:stretch>
        </p:blipFill>
        <p:spPr>
          <a:xfrm>
            <a:off x="392137" y="4524882"/>
            <a:ext cx="1333500" cy="1981200"/>
          </a:xfrm>
          <a:prstGeom prst="rect">
            <a:avLst/>
          </a:prstGeom>
        </p:spPr>
      </p:pic>
      <p:pic>
        <p:nvPicPr>
          <p:cNvPr id="51" name="Picture 50" descr="small_distyear.png"/>
          <p:cNvPicPr>
            <a:picLocks noChangeAspect="1"/>
          </p:cNvPicPr>
          <p:nvPr/>
        </p:nvPicPr>
        <p:blipFill>
          <a:blip r:embed="rId8"/>
          <a:stretch>
            <a:fillRect/>
          </a:stretch>
        </p:blipFill>
        <p:spPr>
          <a:xfrm>
            <a:off x="76200" y="4626482"/>
            <a:ext cx="1266825" cy="1987550"/>
          </a:xfrm>
          <a:prstGeom prst="rect">
            <a:avLst/>
          </a:prstGeom>
        </p:spPr>
      </p:pic>
      <p:grpSp>
        <p:nvGrpSpPr>
          <p:cNvPr id="57" name="Group 56"/>
          <p:cNvGrpSpPr/>
          <p:nvPr/>
        </p:nvGrpSpPr>
        <p:grpSpPr>
          <a:xfrm>
            <a:off x="80430" y="1042194"/>
            <a:ext cx="5363636" cy="2953763"/>
            <a:chOff x="80430" y="1042194"/>
            <a:chExt cx="5363636" cy="2953763"/>
          </a:xfrm>
        </p:grpSpPr>
        <p:sp>
          <p:nvSpPr>
            <p:cNvPr id="136" name="Rounded Rectangle 135"/>
            <p:cNvSpPr/>
            <p:nvPr/>
          </p:nvSpPr>
          <p:spPr>
            <a:xfrm>
              <a:off x="452430" y="1042194"/>
              <a:ext cx="4610642" cy="4468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Forest biomass</a:t>
              </a:r>
              <a:endParaRPr lang="en-US" sz="2000" dirty="0">
                <a:solidFill>
                  <a:srgbClr val="000000"/>
                </a:solidFill>
              </a:endParaRPr>
            </a:p>
          </p:txBody>
        </p:sp>
        <p:sp>
          <p:nvSpPr>
            <p:cNvPr id="139" name="Left Arrow 138"/>
            <p:cNvSpPr/>
            <p:nvPr/>
          </p:nvSpPr>
          <p:spPr>
            <a:xfrm rot="5400000">
              <a:off x="2360611" y="3547224"/>
              <a:ext cx="448733" cy="4487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ounded Rectangle 172"/>
            <p:cNvSpPr/>
            <p:nvPr/>
          </p:nvSpPr>
          <p:spPr>
            <a:xfrm>
              <a:off x="887468" y="3280135"/>
              <a:ext cx="1518543" cy="291268"/>
            </a:xfrm>
            <a:prstGeom prst="roundRect">
              <a:avLst/>
            </a:prstGeom>
            <a:solidFill>
              <a:schemeClr val="tx1">
                <a:lumMod val="95000"/>
                <a:lumOff val="5000"/>
                <a:alpha val="70000"/>
              </a:schemeClr>
            </a:solidFill>
            <a:ln>
              <a:solidFill>
                <a:srgbClr val="0D0D0D"/>
              </a:solidFill>
            </a:ln>
            <a:effectLst>
              <a:outerShdw blurRad="40000" dist="23000" dir="29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smtClean="0"/>
                <a:t>Yearly biomass</a:t>
              </a:r>
              <a:endParaRPr lang="en-US" sz="1100" i="1" dirty="0"/>
            </a:p>
          </p:txBody>
        </p:sp>
        <p:sp>
          <p:nvSpPr>
            <p:cNvPr id="174" name="Rounded Rectangle 173"/>
            <p:cNvSpPr/>
            <p:nvPr/>
          </p:nvSpPr>
          <p:spPr>
            <a:xfrm>
              <a:off x="3349788" y="3253033"/>
              <a:ext cx="1964403" cy="291268"/>
            </a:xfrm>
            <a:prstGeom prst="roundRect">
              <a:avLst/>
            </a:prstGeom>
            <a:solidFill>
              <a:schemeClr val="tx1">
                <a:lumMod val="95000"/>
                <a:lumOff val="5000"/>
                <a:alpha val="70000"/>
              </a:schemeClr>
            </a:solidFill>
            <a:ln>
              <a:solidFill>
                <a:srgbClr val="0D0D0D"/>
              </a:solidFill>
            </a:ln>
            <a:effectLst>
              <a:outerShdw blurRad="40000" dist="23000" dir="29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smtClean="0"/>
                <a:t>Methodological uncertainty</a:t>
              </a:r>
              <a:endParaRPr lang="en-US" sz="1100" i="1" dirty="0"/>
            </a:p>
          </p:txBody>
        </p:sp>
        <p:pic>
          <p:nvPicPr>
            <p:cNvPr id="55" name="Picture 54" descr="small_biomasstraj.png"/>
            <p:cNvPicPr>
              <a:picLocks noChangeAspect="1"/>
            </p:cNvPicPr>
            <p:nvPr/>
          </p:nvPicPr>
          <p:blipFill>
            <a:blip r:embed="rId9"/>
            <a:stretch>
              <a:fillRect/>
            </a:stretch>
          </p:blipFill>
          <p:spPr>
            <a:xfrm>
              <a:off x="80430" y="1670410"/>
              <a:ext cx="3054351" cy="1609725"/>
            </a:xfrm>
            <a:prstGeom prst="rect">
              <a:avLst/>
            </a:prstGeom>
          </p:spPr>
        </p:pic>
        <p:pic>
          <p:nvPicPr>
            <p:cNvPr id="56" name="Picture 55" descr="small_biomass_realizations.png"/>
            <p:cNvPicPr>
              <a:picLocks noChangeAspect="1"/>
            </p:cNvPicPr>
            <p:nvPr/>
          </p:nvPicPr>
          <p:blipFill>
            <a:blip r:embed="rId10"/>
            <a:stretch>
              <a:fillRect/>
            </a:stretch>
          </p:blipFill>
          <p:spPr>
            <a:xfrm>
              <a:off x="3177116" y="1585099"/>
              <a:ext cx="2266950" cy="1651000"/>
            </a:xfrm>
            <a:prstGeom prst="rect">
              <a:avLst/>
            </a:prstGeom>
          </p:spPr>
        </p:pic>
      </p:grpSp>
      <p:grpSp>
        <p:nvGrpSpPr>
          <p:cNvPr id="59" name="Group 58"/>
          <p:cNvGrpSpPr/>
          <p:nvPr/>
        </p:nvGrpSpPr>
        <p:grpSpPr>
          <a:xfrm>
            <a:off x="5280555" y="3600680"/>
            <a:ext cx="3776131" cy="3196670"/>
            <a:chOff x="5280555" y="3600680"/>
            <a:chExt cx="3776131" cy="3196670"/>
          </a:xfrm>
        </p:grpSpPr>
        <p:sp>
          <p:nvSpPr>
            <p:cNvPr id="138" name="Left Arrow 137"/>
            <p:cNvSpPr/>
            <p:nvPr/>
          </p:nvSpPr>
          <p:spPr>
            <a:xfrm rot="16200000">
              <a:off x="7144278" y="3600680"/>
              <a:ext cx="448733" cy="4487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Left Arrow 170"/>
            <p:cNvSpPr/>
            <p:nvPr/>
          </p:nvSpPr>
          <p:spPr>
            <a:xfrm rot="13212750">
              <a:off x="5280555" y="3602268"/>
              <a:ext cx="448733" cy="4487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ounded Rectangle 174"/>
            <p:cNvSpPr/>
            <p:nvPr/>
          </p:nvSpPr>
          <p:spPr>
            <a:xfrm>
              <a:off x="5821117" y="4119083"/>
              <a:ext cx="3121139" cy="7045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Science and Management Questions </a:t>
              </a:r>
              <a:endParaRPr lang="en-US" dirty="0">
                <a:solidFill>
                  <a:srgbClr val="000000"/>
                </a:solidFill>
              </a:endParaRPr>
            </a:p>
          </p:txBody>
        </p:sp>
        <p:sp>
          <p:nvSpPr>
            <p:cNvPr id="177" name="TextBox 176"/>
            <p:cNvSpPr txBox="1"/>
            <p:nvPr/>
          </p:nvSpPr>
          <p:spPr>
            <a:xfrm>
              <a:off x="5638800" y="4992364"/>
              <a:ext cx="2159000" cy="1569660"/>
            </a:xfrm>
            <a:prstGeom prst="rect">
              <a:avLst/>
            </a:prstGeom>
            <a:noFill/>
          </p:spPr>
          <p:txBody>
            <a:bodyPr wrap="square" rtlCol="0">
              <a:spAutoFit/>
            </a:bodyPr>
            <a:lstStyle/>
            <a:p>
              <a:pPr indent="182880">
                <a:buFont typeface="Arial"/>
                <a:buChar char="•"/>
              </a:pPr>
              <a:r>
                <a:rPr lang="en-US" sz="1200" dirty="0" smtClean="0">
                  <a:solidFill>
                    <a:schemeClr val="bg1"/>
                  </a:solidFill>
                </a:rPr>
                <a:t>Quantify landscape carbon dynamics and vulnerabilities</a:t>
              </a:r>
            </a:p>
            <a:p>
              <a:pPr indent="182880">
                <a:buFont typeface="Arial"/>
                <a:buChar char="•"/>
              </a:pPr>
              <a:r>
                <a:rPr lang="en-US" sz="1200" dirty="0" smtClean="0">
                  <a:solidFill>
                    <a:schemeClr val="bg1"/>
                  </a:solidFill>
                </a:rPr>
                <a:t>Evaluate natural and anthropogenic drivers</a:t>
              </a:r>
            </a:p>
            <a:p>
              <a:pPr indent="182880">
                <a:buFont typeface="Arial"/>
                <a:buChar char="•"/>
              </a:pPr>
              <a:r>
                <a:rPr lang="en-US" sz="1200" dirty="0" smtClean="0">
                  <a:solidFill>
                    <a:schemeClr val="bg1"/>
                  </a:solidFill>
                </a:rPr>
                <a:t>Evaluate efficacy of monitoring system</a:t>
              </a:r>
            </a:p>
            <a:p>
              <a:endParaRPr lang="en-US" sz="1200" dirty="0">
                <a:solidFill>
                  <a:schemeClr val="bg1"/>
                </a:solidFill>
              </a:endParaRPr>
            </a:p>
          </p:txBody>
        </p:sp>
        <p:pic>
          <p:nvPicPr>
            <p:cNvPr id="58" name="Picture 57" descr="small_studyarea.png"/>
            <p:cNvPicPr>
              <a:picLocks noChangeAspect="1"/>
            </p:cNvPicPr>
            <p:nvPr/>
          </p:nvPicPr>
          <p:blipFill>
            <a:blip r:embed="rId11"/>
            <a:stretch>
              <a:fillRect/>
            </a:stretch>
          </p:blipFill>
          <p:spPr>
            <a:xfrm>
              <a:off x="7593011" y="4920925"/>
              <a:ext cx="1463675" cy="1876425"/>
            </a:xfrm>
            <a:prstGeom prst="rect">
              <a:avLst/>
            </a:prstGeom>
          </p:spPr>
        </p:pic>
      </p:grpSp>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13</a:t>
            </a:fld>
            <a:endParaRPr lang="en-US"/>
          </a:p>
        </p:txBody>
      </p:sp>
    </p:spTree>
    <p:extLst>
      <p:ext uri="{BB962C8B-B14F-4D97-AF65-F5344CB8AC3E}">
        <p14:creationId xmlns:p14="http://schemas.microsoft.com/office/powerpoint/2010/main" val="5115968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sdfds</a:t>
            </a:r>
            <a:endParaRPr lang="en-US" dirty="0"/>
          </a:p>
        </p:txBody>
      </p:sp>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14</a:t>
            </a:fld>
            <a:endParaRPr lang="en-US"/>
          </a:p>
        </p:txBody>
      </p:sp>
      <p:pic>
        <p:nvPicPr>
          <p:cNvPr id="8" name="Picture 7" descr="screengrab_of_biomas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75" y="1039132"/>
            <a:ext cx="2355530" cy="5080000"/>
          </a:xfrm>
          <a:prstGeom prst="rect">
            <a:avLst/>
          </a:prstGeom>
        </p:spPr>
      </p:pic>
      <p:sp>
        <p:nvSpPr>
          <p:cNvPr id="10" name="Rectangle 9"/>
          <p:cNvSpPr/>
          <p:nvPr/>
        </p:nvSpPr>
        <p:spPr>
          <a:xfrm>
            <a:off x="718157" y="248452"/>
            <a:ext cx="7778274"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Regional carbon monitoring</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3" name="Group 12"/>
          <p:cNvGrpSpPr/>
          <p:nvPr/>
        </p:nvGrpSpPr>
        <p:grpSpPr>
          <a:xfrm>
            <a:off x="1094480" y="1162538"/>
            <a:ext cx="7154673" cy="4184825"/>
            <a:chOff x="1094480" y="1162538"/>
            <a:chExt cx="7154673" cy="4184825"/>
          </a:xfrm>
        </p:grpSpPr>
        <p:pic>
          <p:nvPicPr>
            <p:cNvPr id="11" name="Picture 10"/>
            <p:cNvPicPr>
              <a:picLocks noChangeAspect="1"/>
            </p:cNvPicPr>
            <p:nvPr/>
          </p:nvPicPr>
          <p:blipFill>
            <a:blip r:embed="rId3"/>
            <a:stretch>
              <a:fillRect/>
            </a:stretch>
          </p:blipFill>
          <p:spPr>
            <a:xfrm>
              <a:off x="2832810" y="1162538"/>
              <a:ext cx="5416343" cy="4184825"/>
            </a:xfrm>
            <a:prstGeom prst="rect">
              <a:avLst/>
            </a:prstGeom>
          </p:spPr>
        </p:pic>
        <p:sp>
          <p:nvSpPr>
            <p:cNvPr id="12" name="Rectangle 11"/>
            <p:cNvSpPr/>
            <p:nvPr/>
          </p:nvSpPr>
          <p:spPr>
            <a:xfrm>
              <a:off x="1094480" y="2580380"/>
              <a:ext cx="77502" cy="87923"/>
            </a:xfrm>
            <a:prstGeom prst="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ounded Rectangle 13"/>
          <p:cNvSpPr/>
          <p:nvPr/>
        </p:nvSpPr>
        <p:spPr>
          <a:xfrm>
            <a:off x="2245430" y="5242173"/>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Yearly maps of biomass from 1990 to 2010, with methodological uncertainties, disturbance and agent of change</a:t>
            </a:r>
            <a:endParaRPr lang="en-US" sz="2000" dirty="0">
              <a:solidFill>
                <a:srgbClr val="000000"/>
              </a:solidFill>
            </a:endParaRPr>
          </a:p>
        </p:txBody>
      </p:sp>
      <p:cxnSp>
        <p:nvCxnSpPr>
          <p:cNvPr id="16" name="Straight Connector 15"/>
          <p:cNvCxnSpPr/>
          <p:nvPr/>
        </p:nvCxnSpPr>
        <p:spPr>
          <a:xfrm flipH="1">
            <a:off x="1094480" y="1270000"/>
            <a:ext cx="1738330" cy="131038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479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15</a:t>
            </a:fld>
            <a:endParaRPr lang="en-US"/>
          </a:p>
        </p:txBody>
      </p:sp>
      <p:pic>
        <p:nvPicPr>
          <p:cNvPr id="9" name="Picture 8" descr="biomassminev2_diff.pdf"/>
          <p:cNvPicPr>
            <a:picLocks noChangeAspect="1"/>
          </p:cNvPicPr>
          <p:nvPr/>
        </p:nvPicPr>
        <p:blipFill rotWithShape="1">
          <a:blip r:embed="rId2">
            <a:extLst>
              <a:ext uri="{28A0092B-C50C-407E-A947-70E740481C1C}">
                <a14:useLocalDpi xmlns:a14="http://schemas.microsoft.com/office/drawing/2010/main" val="0"/>
              </a:ext>
            </a:extLst>
          </a:blip>
          <a:srcRect l="7298" t="8519" r="7620" b="7593"/>
          <a:stretch/>
        </p:blipFill>
        <p:spPr>
          <a:xfrm>
            <a:off x="0" y="-1"/>
            <a:ext cx="8861122" cy="6751183"/>
          </a:xfrm>
          <a:prstGeom prst="rect">
            <a:avLst/>
          </a:prstGeom>
        </p:spPr>
      </p:pic>
      <p:sp>
        <p:nvSpPr>
          <p:cNvPr id="12" name="Rectangle 11"/>
          <p:cNvSpPr/>
          <p:nvPr/>
        </p:nvSpPr>
        <p:spPr>
          <a:xfrm>
            <a:off x="0" y="-1"/>
            <a:ext cx="9105900" cy="3355975"/>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385737" y="2065950"/>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Temporal analysis: Use temporal richness at regional scale to develop expected change among national-scale maps</a:t>
            </a:r>
            <a:endParaRPr lang="en-US" sz="2000" dirty="0">
              <a:solidFill>
                <a:srgbClr val="000000"/>
              </a:solidFill>
            </a:endParaRPr>
          </a:p>
        </p:txBody>
      </p:sp>
      <p:sp>
        <p:nvSpPr>
          <p:cNvPr id="8" name="Rounded Rectangle 7"/>
          <p:cNvSpPr/>
          <p:nvPr/>
        </p:nvSpPr>
        <p:spPr>
          <a:xfrm>
            <a:off x="3325907" y="2065950"/>
            <a:ext cx="2291401" cy="11867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Biomass changes due to disturbance</a:t>
            </a:r>
            <a:endParaRPr lang="en-US" sz="2000" dirty="0">
              <a:solidFill>
                <a:srgbClr val="000000"/>
              </a:solidFill>
            </a:endParaRPr>
          </a:p>
        </p:txBody>
      </p:sp>
      <p:sp>
        <p:nvSpPr>
          <p:cNvPr id="10" name="Rectangle 9"/>
          <p:cNvSpPr/>
          <p:nvPr/>
        </p:nvSpPr>
        <p:spPr>
          <a:xfrm>
            <a:off x="718157" y="248452"/>
            <a:ext cx="7778274"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Integration</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32200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ected_vS_.pdf"/>
          <p:cNvPicPr>
            <a:picLocks noChangeAspect="1"/>
          </p:cNvPicPr>
          <p:nvPr/>
        </p:nvPicPr>
        <p:blipFill rotWithShape="1">
          <a:blip r:embed="rId2">
            <a:extLst>
              <a:ext uri="{28A0092B-C50C-407E-A947-70E740481C1C}">
                <a14:useLocalDpi xmlns:a14="http://schemas.microsoft.com/office/drawing/2010/main" val="0"/>
              </a:ext>
            </a:extLst>
          </a:blip>
          <a:srcRect t="28334" r="4114" b="30289"/>
          <a:stretch/>
        </p:blipFill>
        <p:spPr>
          <a:xfrm>
            <a:off x="3522348" y="2150023"/>
            <a:ext cx="5081371" cy="2837618"/>
          </a:xfrm>
          <a:prstGeom prst="rect">
            <a:avLst/>
          </a:prstGeom>
        </p:spPr>
      </p:pic>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16</a:t>
            </a:fld>
            <a:endParaRPr lang="en-US"/>
          </a:p>
        </p:txBody>
      </p:sp>
      <p:pic>
        <p:nvPicPr>
          <p:cNvPr id="4" name="Picture 3"/>
          <p:cNvPicPr>
            <a:picLocks noChangeAspect="1"/>
          </p:cNvPicPr>
          <p:nvPr/>
        </p:nvPicPr>
        <p:blipFill>
          <a:blip r:embed="rId3"/>
          <a:stretch>
            <a:fillRect/>
          </a:stretch>
        </p:blipFill>
        <p:spPr>
          <a:xfrm>
            <a:off x="311639" y="320066"/>
            <a:ext cx="2548792" cy="5902932"/>
          </a:xfrm>
          <a:prstGeom prst="rect">
            <a:avLst/>
          </a:prstGeom>
        </p:spPr>
      </p:pic>
      <p:grpSp>
        <p:nvGrpSpPr>
          <p:cNvPr id="8" name="Group 7"/>
          <p:cNvGrpSpPr/>
          <p:nvPr/>
        </p:nvGrpSpPr>
        <p:grpSpPr>
          <a:xfrm>
            <a:off x="1576586" y="2872154"/>
            <a:ext cx="1837346" cy="1719384"/>
            <a:chOff x="2787971" y="4083539"/>
            <a:chExt cx="1837346" cy="1719384"/>
          </a:xfrm>
        </p:grpSpPr>
        <p:sp>
          <p:nvSpPr>
            <p:cNvPr id="7" name="Rectangle 6"/>
            <p:cNvSpPr/>
            <p:nvPr/>
          </p:nvSpPr>
          <p:spPr>
            <a:xfrm>
              <a:off x="2787971" y="4083539"/>
              <a:ext cx="1837346" cy="171938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860431" y="4181230"/>
              <a:ext cx="1764886" cy="1494692"/>
            </a:xfrm>
            <a:prstGeom prst="rect">
              <a:avLst/>
            </a:prstGeom>
          </p:spPr>
        </p:pic>
      </p:grpSp>
      <p:sp>
        <p:nvSpPr>
          <p:cNvPr id="9" name="Rectangle 8"/>
          <p:cNvSpPr/>
          <p:nvPr/>
        </p:nvSpPr>
        <p:spPr>
          <a:xfrm>
            <a:off x="3854080" y="160529"/>
            <a:ext cx="3844074" cy="1323439"/>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Observed vs. expected</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4" name="Group 13"/>
          <p:cNvGrpSpPr/>
          <p:nvPr/>
        </p:nvGrpSpPr>
        <p:grpSpPr>
          <a:xfrm>
            <a:off x="3659620" y="2695821"/>
            <a:ext cx="5247570" cy="3527177"/>
            <a:chOff x="3238500" y="2695821"/>
            <a:chExt cx="5247570" cy="3527177"/>
          </a:xfrm>
        </p:grpSpPr>
        <p:sp>
          <p:nvSpPr>
            <p:cNvPr id="11" name="Rounded Rectangle 10"/>
            <p:cNvSpPr/>
            <p:nvPr/>
          </p:nvSpPr>
          <p:spPr>
            <a:xfrm>
              <a:off x="3238500" y="5128360"/>
              <a:ext cx="5247570"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Disagreement on off-axis condition suggests problems:  disagreement </a:t>
              </a:r>
              <a:r>
                <a:rPr lang="en-US" sz="2000" i="1" dirty="0" smtClean="0">
                  <a:solidFill>
                    <a:srgbClr val="000000"/>
                  </a:solidFill>
                </a:rPr>
                <a:t>not</a:t>
              </a:r>
              <a:r>
                <a:rPr lang="en-US" sz="2000" dirty="0" smtClean="0">
                  <a:solidFill>
                    <a:srgbClr val="000000"/>
                  </a:solidFill>
                </a:rPr>
                <a:t> </a:t>
              </a:r>
              <a:r>
                <a:rPr lang="en-US" sz="2000" i="1" dirty="0" smtClean="0">
                  <a:solidFill>
                    <a:srgbClr val="000000"/>
                  </a:solidFill>
                </a:rPr>
                <a:t>related </a:t>
              </a:r>
              <a:r>
                <a:rPr lang="en-US" sz="2000" dirty="0" smtClean="0">
                  <a:solidFill>
                    <a:srgbClr val="000000"/>
                  </a:solidFill>
                </a:rPr>
                <a:t>disturbance</a:t>
              </a:r>
              <a:endParaRPr lang="en-US" sz="2000" dirty="0">
                <a:solidFill>
                  <a:srgbClr val="000000"/>
                </a:solidFill>
              </a:endParaRPr>
            </a:p>
          </p:txBody>
        </p:sp>
        <p:sp>
          <p:nvSpPr>
            <p:cNvPr id="12" name="Oval 11"/>
            <p:cNvSpPr/>
            <p:nvPr/>
          </p:nvSpPr>
          <p:spPr>
            <a:xfrm>
              <a:off x="5604607" y="3653211"/>
              <a:ext cx="595930" cy="53779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58876" y="2695821"/>
              <a:ext cx="595930" cy="53779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ounded Rectangle 14"/>
          <p:cNvSpPr/>
          <p:nvPr/>
        </p:nvSpPr>
        <p:spPr>
          <a:xfrm>
            <a:off x="4667695" y="1626403"/>
            <a:ext cx="3231420" cy="4727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One example</a:t>
            </a:r>
            <a:endParaRPr lang="en-US" sz="2000" dirty="0">
              <a:solidFill>
                <a:srgbClr val="000000"/>
              </a:solidFill>
            </a:endParaRPr>
          </a:p>
        </p:txBody>
      </p:sp>
      <p:sp>
        <p:nvSpPr>
          <p:cNvPr id="16" name="TextBox 15"/>
          <p:cNvSpPr txBox="1"/>
          <p:nvPr/>
        </p:nvSpPr>
        <p:spPr>
          <a:xfrm>
            <a:off x="8549630" y="1037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79612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17</a:t>
            </a:fld>
            <a:endParaRPr lang="en-US"/>
          </a:p>
        </p:txBody>
      </p:sp>
      <p:sp>
        <p:nvSpPr>
          <p:cNvPr id="6" name="Rectangle 5"/>
          <p:cNvSpPr/>
          <p:nvPr/>
        </p:nvSpPr>
        <p:spPr>
          <a:xfrm>
            <a:off x="612515" y="1349241"/>
            <a:ext cx="7771176" cy="1292662"/>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Summary</a:t>
            </a:r>
          </a:p>
          <a:p>
            <a:pPr algn="ct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Comparing products</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1110210" y="3607208"/>
            <a:ext cx="6862512" cy="1015663"/>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General agreement at broad spatial scales, but substantial disagreement at finer scales</a:t>
            </a:r>
          </a:p>
          <a:p>
            <a:pPr algn="ct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p:cNvSpPr/>
          <p:nvPr/>
        </p:nvSpPr>
        <p:spPr>
          <a:xfrm>
            <a:off x="1120811" y="4510140"/>
            <a:ext cx="6851911" cy="1015663"/>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Regional scale analyses can provide both direct comparisons and means of regularizing other products </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1110210" y="2791863"/>
            <a:ext cx="6862512" cy="1015663"/>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Preliminary definitions and processing needed to align datasets spatially</a:t>
            </a:r>
          </a:p>
          <a:p>
            <a:pPr algn="ct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861317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2</a:t>
            </a:fld>
            <a:endParaRPr lang="en-US"/>
          </a:p>
        </p:txBody>
      </p:sp>
      <p:sp>
        <p:nvSpPr>
          <p:cNvPr id="6" name="Rectangle 5"/>
          <p:cNvSpPr/>
          <p:nvPr/>
        </p:nvSpPr>
        <p:spPr>
          <a:xfrm>
            <a:off x="2686712" y="540099"/>
            <a:ext cx="3798636"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NASA CMS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2926109" y="2499787"/>
            <a:ext cx="3179660" cy="1323439"/>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Maps of biomass/flux:</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Consistency and comparability</a:t>
            </a:r>
          </a:p>
        </p:txBody>
      </p:sp>
      <p:pic>
        <p:nvPicPr>
          <p:cNvPr id="2" name="Picture 1" descr="productexample_oblique.png"/>
          <p:cNvPicPr>
            <a:picLocks noChangeAspect="1"/>
          </p:cNvPicPr>
          <p:nvPr/>
        </p:nvPicPr>
        <p:blipFill rotWithShape="1">
          <a:blip r:embed="rId3">
            <a:extLst>
              <a:ext uri="{28A0092B-C50C-407E-A947-70E740481C1C}">
                <a14:useLocalDpi xmlns:a14="http://schemas.microsoft.com/office/drawing/2010/main" val="0"/>
              </a:ext>
            </a:extLst>
          </a:blip>
          <a:srcRect l="16271" t="6368" r="31837" b="8119"/>
          <a:stretch/>
        </p:blipFill>
        <p:spPr>
          <a:xfrm>
            <a:off x="635000" y="2095498"/>
            <a:ext cx="1784433" cy="2100385"/>
          </a:xfrm>
          <a:prstGeom prst="rect">
            <a:avLst/>
          </a:prstGeom>
        </p:spPr>
      </p:pic>
      <p:pic>
        <p:nvPicPr>
          <p:cNvPr id="8" name="Picture 7" descr="mybiomass_oblique.png"/>
          <p:cNvPicPr>
            <a:picLocks noChangeAspect="1"/>
          </p:cNvPicPr>
          <p:nvPr/>
        </p:nvPicPr>
        <p:blipFill rotWithShape="1">
          <a:blip r:embed="rId4">
            <a:extLst>
              <a:ext uri="{28A0092B-C50C-407E-A947-70E740481C1C}">
                <a14:useLocalDpi xmlns:a14="http://schemas.microsoft.com/office/drawing/2010/main" val="0"/>
              </a:ext>
            </a:extLst>
          </a:blip>
          <a:srcRect l="12748" r="22602"/>
          <a:stretch/>
        </p:blipFill>
        <p:spPr>
          <a:xfrm>
            <a:off x="6762022" y="2095498"/>
            <a:ext cx="1817077" cy="2007575"/>
          </a:xfrm>
          <a:prstGeom prst="rect">
            <a:avLst/>
          </a:prstGeom>
        </p:spPr>
      </p:pic>
      <p:sp>
        <p:nvSpPr>
          <p:cNvPr id="10" name="Rectangle 9"/>
          <p:cNvSpPr/>
          <p:nvPr/>
        </p:nvSpPr>
        <p:spPr>
          <a:xfrm>
            <a:off x="3462945" y="4891296"/>
            <a:ext cx="2328557" cy="1015663"/>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Capitalize on:</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Overlap in PLACE</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Nearness in TIME</a:t>
            </a:r>
          </a:p>
        </p:txBody>
      </p:sp>
      <p:sp>
        <p:nvSpPr>
          <p:cNvPr id="11" name="Rectangle 10"/>
          <p:cNvSpPr/>
          <p:nvPr/>
        </p:nvSpPr>
        <p:spPr>
          <a:xfrm>
            <a:off x="505050" y="4274701"/>
            <a:ext cx="1982766" cy="1015663"/>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Global/National </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Scale</a:t>
            </a:r>
          </a:p>
        </p:txBody>
      </p:sp>
      <p:sp>
        <p:nvSpPr>
          <p:cNvPr id="12" name="Rectangle 11"/>
          <p:cNvSpPr/>
          <p:nvPr/>
        </p:nvSpPr>
        <p:spPr>
          <a:xfrm>
            <a:off x="6704034" y="4177984"/>
            <a:ext cx="1982766" cy="1015663"/>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Regional/ </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Local</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Scale</a:t>
            </a:r>
          </a:p>
        </p:txBody>
      </p:sp>
    </p:spTree>
    <p:extLst>
      <p:ext uri="{BB962C8B-B14F-4D97-AF65-F5344CB8AC3E}">
        <p14:creationId xmlns:p14="http://schemas.microsoft.com/office/powerpoint/2010/main" val="2179003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3</a:t>
            </a:fld>
            <a:endParaRPr lang="en-US"/>
          </a:p>
        </p:txBody>
      </p:sp>
      <p:sp>
        <p:nvSpPr>
          <p:cNvPr id="4" name="Rectangle 3"/>
          <p:cNvSpPr/>
          <p:nvPr/>
        </p:nvSpPr>
        <p:spPr>
          <a:xfrm>
            <a:off x="1351490" y="1791447"/>
            <a:ext cx="1276086" cy="523220"/>
          </a:xfrm>
          <a:prstGeom prst="rect">
            <a:avLst/>
          </a:prstGeom>
          <a:noFill/>
        </p:spPr>
        <p:txBody>
          <a:bodyPr wrap="none" lIns="91440" tIns="45720" rIns="91440" bIns="45720">
            <a:spAutoFit/>
          </a:bodyP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PLACE</a:t>
            </a:r>
          </a:p>
        </p:txBody>
      </p:sp>
      <p:sp>
        <p:nvSpPr>
          <p:cNvPr id="5" name="Rectangle 4"/>
          <p:cNvSpPr/>
          <p:nvPr/>
        </p:nvSpPr>
        <p:spPr>
          <a:xfrm>
            <a:off x="6680666" y="1791447"/>
            <a:ext cx="945767" cy="523220"/>
          </a:xfrm>
          <a:prstGeom prst="rect">
            <a:avLst/>
          </a:prstGeom>
          <a:noFill/>
        </p:spPr>
        <p:txBody>
          <a:bodyPr wrap="none" lIns="91440" tIns="45720" rIns="91440" bIns="45720">
            <a:spAutoFit/>
          </a:bodyP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TIME</a:t>
            </a:r>
          </a:p>
        </p:txBody>
      </p:sp>
      <p:sp>
        <p:nvSpPr>
          <p:cNvPr id="6" name="Rectangle 5"/>
          <p:cNvSpPr/>
          <p:nvPr/>
        </p:nvSpPr>
        <p:spPr>
          <a:xfrm>
            <a:off x="474032" y="2487512"/>
            <a:ext cx="3179660" cy="1323439"/>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Spatial patterns of agreement and disagreement to learn about maps</a:t>
            </a:r>
          </a:p>
        </p:txBody>
      </p:sp>
      <p:sp>
        <p:nvSpPr>
          <p:cNvPr id="7" name="Rectangle 6"/>
          <p:cNvSpPr/>
          <p:nvPr/>
        </p:nvSpPr>
        <p:spPr>
          <a:xfrm>
            <a:off x="5534494" y="2641400"/>
            <a:ext cx="3179660" cy="1015663"/>
          </a:xfrm>
          <a:prstGeom prst="rect">
            <a:avLst/>
          </a:prstGeom>
          <a:noFill/>
        </p:spPr>
        <p:txBody>
          <a:bodyPr wrap="squar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Temporal patterns to constrain spatial expectations </a:t>
            </a:r>
          </a:p>
        </p:txBody>
      </p:sp>
      <p:sp>
        <p:nvSpPr>
          <p:cNvPr id="8" name="Rounded Rectangle 7"/>
          <p:cNvSpPr/>
          <p:nvPr/>
        </p:nvSpPr>
        <p:spPr>
          <a:xfrm>
            <a:off x="877739" y="4441098"/>
            <a:ext cx="2080384" cy="8246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National-scale</a:t>
            </a:r>
            <a:endParaRPr lang="en-US" sz="2000" dirty="0">
              <a:solidFill>
                <a:srgbClr val="000000"/>
              </a:solidFill>
            </a:endParaRPr>
          </a:p>
        </p:txBody>
      </p:sp>
      <p:sp>
        <p:nvSpPr>
          <p:cNvPr id="9" name="Rounded Rectangle 8"/>
          <p:cNvSpPr/>
          <p:nvPr/>
        </p:nvSpPr>
        <p:spPr>
          <a:xfrm>
            <a:off x="6019800" y="4441098"/>
            <a:ext cx="2180492" cy="8246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Regional-scale</a:t>
            </a:r>
            <a:endParaRPr lang="en-US" sz="2000" dirty="0">
              <a:solidFill>
                <a:srgbClr val="000000"/>
              </a:solidFill>
            </a:endParaRPr>
          </a:p>
        </p:txBody>
      </p:sp>
    </p:spTree>
    <p:extLst>
      <p:ext uri="{BB962C8B-B14F-4D97-AF65-F5344CB8AC3E}">
        <p14:creationId xmlns:p14="http://schemas.microsoft.com/office/powerpoint/2010/main" val="2613866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4</a:t>
            </a:fld>
            <a:endParaRPr lang="en-US"/>
          </a:p>
        </p:txBody>
      </p:sp>
      <p:sp>
        <p:nvSpPr>
          <p:cNvPr id="6" name="Rectangle 5"/>
          <p:cNvSpPr/>
          <p:nvPr/>
        </p:nvSpPr>
        <p:spPr>
          <a:xfrm>
            <a:off x="957318" y="2179935"/>
            <a:ext cx="708157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National scale maps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1248524" y="4118570"/>
            <a:ext cx="1256799"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Methods</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6032546" y="4080470"/>
            <a:ext cx="220570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Map differences</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3" name="Straight Arrow Connector 12"/>
          <p:cNvCxnSpPr/>
          <p:nvPr/>
        </p:nvCxnSpPr>
        <p:spPr>
          <a:xfrm>
            <a:off x="3339249" y="4298534"/>
            <a:ext cx="2006600" cy="0"/>
          </a:xfrm>
          <a:prstGeom prst="straightConnector1">
            <a:avLst/>
          </a:prstGeom>
          <a:ln w="57150" cmpd="sng">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3477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omassmaps_nov2014.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4" y="500036"/>
            <a:ext cx="8100462" cy="5720417"/>
          </a:xfrm>
          <a:prstGeom prst="rect">
            <a:avLst/>
          </a:prstGeom>
        </p:spPr>
      </p:pic>
      <p:sp>
        <p:nvSpPr>
          <p:cNvPr id="4" name="Footer Placeholder 3"/>
          <p:cNvSpPr>
            <a:spLocks noGrp="1"/>
          </p:cNvSpPr>
          <p:nvPr>
            <p:ph type="ftr" sz="quarter" idx="11"/>
          </p:nvPr>
        </p:nvSpPr>
        <p:spPr/>
        <p:txBody>
          <a:bodyPr/>
          <a:lstStyle/>
          <a:p>
            <a:r>
              <a:rPr lang="en-US" smtClean="0"/>
              <a:t>NASA CMS Nov 2014 </a:t>
            </a:r>
            <a:endParaRPr lang="en-US"/>
          </a:p>
        </p:txBody>
      </p:sp>
      <p:sp>
        <p:nvSpPr>
          <p:cNvPr id="5" name="Slide Number Placeholder 4"/>
          <p:cNvSpPr>
            <a:spLocks noGrp="1"/>
          </p:cNvSpPr>
          <p:nvPr>
            <p:ph type="sldNum" sz="quarter" idx="12"/>
          </p:nvPr>
        </p:nvSpPr>
        <p:spPr/>
        <p:txBody>
          <a:bodyPr/>
          <a:lstStyle/>
          <a:p>
            <a:fld id="{7482EA06-D0B2-FF4E-AD48-7376D50B03E9}" type="slidenum">
              <a:rPr lang="en-US" smtClean="0"/>
              <a:t>5</a:t>
            </a:fld>
            <a:endParaRPr lang="en-US"/>
          </a:p>
        </p:txBody>
      </p:sp>
      <p:sp>
        <p:nvSpPr>
          <p:cNvPr id="10" name="Rounded Rectangle 9"/>
          <p:cNvSpPr/>
          <p:nvPr/>
        </p:nvSpPr>
        <p:spPr>
          <a:xfrm>
            <a:off x="786440" y="259712"/>
            <a:ext cx="3243670" cy="4468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NASA CMS Biomass</a:t>
            </a:r>
            <a:endParaRPr lang="en-US" sz="2000" dirty="0">
              <a:solidFill>
                <a:srgbClr val="000000"/>
              </a:solidFill>
            </a:endParaRPr>
          </a:p>
        </p:txBody>
      </p:sp>
      <p:sp>
        <p:nvSpPr>
          <p:cNvPr id="7" name="Rounded Rectangle 6"/>
          <p:cNvSpPr/>
          <p:nvPr/>
        </p:nvSpPr>
        <p:spPr>
          <a:xfrm rot="16200000">
            <a:off x="-445011" y="1800131"/>
            <a:ext cx="1890052" cy="4600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Saatchi et al.</a:t>
            </a:r>
            <a:endParaRPr lang="en-US" dirty="0"/>
          </a:p>
        </p:txBody>
      </p:sp>
      <p:sp>
        <p:nvSpPr>
          <p:cNvPr id="12" name="Rounded Rectangle 11"/>
          <p:cNvSpPr/>
          <p:nvPr/>
        </p:nvSpPr>
        <p:spPr>
          <a:xfrm rot="16200000">
            <a:off x="-412603" y="4542721"/>
            <a:ext cx="1890052" cy="4600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Blackard</a:t>
            </a:r>
            <a:r>
              <a:rPr lang="en-US" dirty="0" smtClean="0"/>
              <a:t> et al.</a:t>
            </a:r>
            <a:endParaRPr lang="en-US" dirty="0"/>
          </a:p>
        </p:txBody>
      </p:sp>
      <p:sp>
        <p:nvSpPr>
          <p:cNvPr id="13" name="Rounded Rectangle 12"/>
          <p:cNvSpPr/>
          <p:nvPr/>
        </p:nvSpPr>
        <p:spPr>
          <a:xfrm rot="16200000">
            <a:off x="7511758" y="1800132"/>
            <a:ext cx="1890052" cy="4600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t>Kellndorfer</a:t>
            </a:r>
            <a:r>
              <a:rPr lang="en-US" sz="1600" dirty="0" smtClean="0"/>
              <a:t> et al.</a:t>
            </a:r>
            <a:endParaRPr lang="en-US" sz="1600" dirty="0"/>
          </a:p>
        </p:txBody>
      </p:sp>
      <p:sp>
        <p:nvSpPr>
          <p:cNvPr id="14" name="Rounded Rectangle 13"/>
          <p:cNvSpPr/>
          <p:nvPr/>
        </p:nvSpPr>
        <p:spPr>
          <a:xfrm rot="16200000">
            <a:off x="7511758" y="4365098"/>
            <a:ext cx="1890052" cy="4600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Wilson et al. </a:t>
            </a:r>
            <a:endParaRPr lang="en-US" dirty="0"/>
          </a:p>
        </p:txBody>
      </p:sp>
      <p:grpSp>
        <p:nvGrpSpPr>
          <p:cNvPr id="2" name="Group 1"/>
          <p:cNvGrpSpPr/>
          <p:nvPr/>
        </p:nvGrpSpPr>
        <p:grpSpPr>
          <a:xfrm>
            <a:off x="46822" y="380028"/>
            <a:ext cx="9097178" cy="5976323"/>
            <a:chOff x="1" y="372865"/>
            <a:chExt cx="9097178" cy="5976323"/>
          </a:xfrm>
        </p:grpSpPr>
        <p:sp>
          <p:nvSpPr>
            <p:cNvPr id="8" name="Rectangle 7"/>
            <p:cNvSpPr/>
            <p:nvPr/>
          </p:nvSpPr>
          <p:spPr>
            <a:xfrm>
              <a:off x="4353299" y="372865"/>
              <a:ext cx="4743880" cy="5823923"/>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 y="3423088"/>
              <a:ext cx="8927962" cy="2926100"/>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1495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table_of_maps_screengrab.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23" y="1470035"/>
            <a:ext cx="7991230" cy="4391576"/>
          </a:xfrm>
          <a:prstGeom prst="rect">
            <a:avLst/>
          </a:prstGeom>
        </p:spPr>
      </p:pic>
      <p:sp>
        <p:nvSpPr>
          <p:cNvPr id="8" name="Rectangle 7"/>
          <p:cNvSpPr/>
          <p:nvPr/>
        </p:nvSpPr>
        <p:spPr>
          <a:xfrm>
            <a:off x="3374349" y="385221"/>
            <a:ext cx="2465890"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Methods</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Footer Placeholder 1"/>
          <p:cNvSpPr>
            <a:spLocks noGrp="1"/>
          </p:cNvSpPr>
          <p:nvPr>
            <p:ph type="ftr" sz="quarter" idx="11"/>
          </p:nvPr>
        </p:nvSpPr>
        <p:spPr/>
        <p:txBody>
          <a:bodyPr/>
          <a:lstStyle/>
          <a:p>
            <a:r>
              <a:rPr lang="en-US" smtClean="0"/>
              <a:t>NASA CMS Nov 2014 </a:t>
            </a:r>
            <a:endParaRPr lang="en-US"/>
          </a:p>
        </p:txBody>
      </p:sp>
      <p:sp>
        <p:nvSpPr>
          <p:cNvPr id="7" name="Slide Number Placeholder 6"/>
          <p:cNvSpPr>
            <a:spLocks noGrp="1"/>
          </p:cNvSpPr>
          <p:nvPr>
            <p:ph type="sldNum" sz="quarter" idx="12"/>
          </p:nvPr>
        </p:nvSpPr>
        <p:spPr/>
        <p:txBody>
          <a:bodyPr/>
          <a:lstStyle/>
          <a:p>
            <a:fld id="{7482EA06-D0B2-FF4E-AD48-7376D50B03E9}" type="slidenum">
              <a:rPr lang="en-US" smtClean="0"/>
              <a:t>6</a:t>
            </a:fld>
            <a:endParaRPr lang="en-US" dirty="0"/>
          </a:p>
        </p:txBody>
      </p:sp>
      <p:sp>
        <p:nvSpPr>
          <p:cNvPr id="10" name="Rounded Rectangle 9"/>
          <p:cNvSpPr/>
          <p:nvPr/>
        </p:nvSpPr>
        <p:spPr>
          <a:xfrm>
            <a:off x="1463892" y="1484439"/>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Initial step:  Document key production methods</a:t>
            </a:r>
            <a:endParaRPr lang="en-US" sz="2000" dirty="0">
              <a:solidFill>
                <a:srgbClr val="000000"/>
              </a:solidFill>
            </a:endParaRPr>
          </a:p>
        </p:txBody>
      </p:sp>
      <p:sp>
        <p:nvSpPr>
          <p:cNvPr id="11" name="Rounded Rectangle 10"/>
          <p:cNvSpPr/>
          <p:nvPr/>
        </p:nvSpPr>
        <p:spPr>
          <a:xfrm>
            <a:off x="1463892" y="3297366"/>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Align products: Footprint and grain size  </a:t>
            </a:r>
            <a:endParaRPr lang="en-US" sz="2000" dirty="0">
              <a:solidFill>
                <a:srgbClr val="000000"/>
              </a:solidFill>
            </a:endParaRPr>
          </a:p>
        </p:txBody>
      </p:sp>
      <p:sp>
        <p:nvSpPr>
          <p:cNvPr id="12" name="Rounded Rectangle 11"/>
          <p:cNvSpPr/>
          <p:nvPr/>
        </p:nvSpPr>
        <p:spPr>
          <a:xfrm>
            <a:off x="1463892" y="5626837"/>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Use these to interpret later comparisons</a:t>
            </a:r>
            <a:endParaRPr lang="en-US" sz="2000" dirty="0">
              <a:solidFill>
                <a:srgbClr val="000000"/>
              </a:solidFill>
            </a:endParaRPr>
          </a:p>
        </p:txBody>
      </p:sp>
      <p:sp>
        <p:nvSpPr>
          <p:cNvPr id="13" name="Oval 12"/>
          <p:cNvSpPr/>
          <p:nvPr/>
        </p:nvSpPr>
        <p:spPr>
          <a:xfrm>
            <a:off x="2373916" y="1367208"/>
            <a:ext cx="1416538" cy="866041"/>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2389497" y="1992191"/>
            <a:ext cx="3975672" cy="1622423"/>
            <a:chOff x="2389497" y="1992191"/>
            <a:chExt cx="3975672" cy="1622423"/>
          </a:xfrm>
        </p:grpSpPr>
        <p:sp>
          <p:nvSpPr>
            <p:cNvPr id="16" name="Rectangle 15"/>
            <p:cNvSpPr/>
            <p:nvPr/>
          </p:nvSpPr>
          <p:spPr>
            <a:xfrm>
              <a:off x="2389497" y="1992191"/>
              <a:ext cx="1313041" cy="1622423"/>
            </a:xfrm>
            <a:prstGeom prst="rect">
              <a:avLst/>
            </a:prstGeom>
            <a:noFill/>
            <a:ln w="5715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829538" y="2310674"/>
              <a:ext cx="2535631" cy="986692"/>
            </a:xfrm>
            <a:prstGeom prst="round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Finer resolution</a:t>
              </a:r>
              <a:endParaRPr lang="en-US" sz="2000" dirty="0">
                <a:solidFill>
                  <a:srgbClr val="000000"/>
                </a:solidFill>
              </a:endParaRPr>
            </a:p>
          </p:txBody>
        </p:sp>
      </p:grpSp>
      <p:grpSp>
        <p:nvGrpSpPr>
          <p:cNvPr id="22" name="Group 21"/>
          <p:cNvGrpSpPr/>
          <p:nvPr/>
        </p:nvGrpSpPr>
        <p:grpSpPr>
          <a:xfrm>
            <a:off x="2389497" y="3881193"/>
            <a:ext cx="4095261" cy="1980417"/>
            <a:chOff x="2266462" y="2940537"/>
            <a:chExt cx="4095261" cy="1980417"/>
          </a:xfrm>
        </p:grpSpPr>
        <p:sp>
          <p:nvSpPr>
            <p:cNvPr id="17" name="Rectangle 16"/>
            <p:cNvSpPr/>
            <p:nvPr/>
          </p:nvSpPr>
          <p:spPr>
            <a:xfrm>
              <a:off x="2266462" y="2940537"/>
              <a:ext cx="1313041" cy="1980417"/>
            </a:xfrm>
            <a:prstGeom prst="rect">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3826092" y="3451348"/>
              <a:ext cx="2535631" cy="986692"/>
            </a:xfrm>
            <a:prstGeom prst="round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Coarser resolution</a:t>
              </a:r>
              <a:endParaRPr lang="en-US" sz="2000" dirty="0">
                <a:solidFill>
                  <a:srgbClr val="000000"/>
                </a:solidFill>
              </a:endParaRPr>
            </a:p>
          </p:txBody>
        </p:sp>
      </p:grpSp>
    </p:spTree>
    <p:extLst>
      <p:ext uri="{BB962C8B-B14F-4D97-AF65-F5344CB8AC3E}">
        <p14:creationId xmlns:p14="http://schemas.microsoft.com/office/powerpoint/2010/main" val="685519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2"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1" animBg="1"/>
      <p:bldP spid="11" grpId="2"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7</a:t>
            </a:fld>
            <a:endParaRPr lang="en-US"/>
          </a:p>
        </p:txBody>
      </p:sp>
      <p:pic>
        <p:nvPicPr>
          <p:cNvPr id="4" name="Picture 3" descr="fiaplot_biomas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95" y="517770"/>
            <a:ext cx="6688029" cy="5685692"/>
          </a:xfrm>
          <a:prstGeom prst="rect">
            <a:avLst/>
          </a:prstGeom>
        </p:spPr>
      </p:pic>
      <p:sp>
        <p:nvSpPr>
          <p:cNvPr id="5" name="Rounded Rectangle 4"/>
          <p:cNvSpPr/>
          <p:nvPr/>
        </p:nvSpPr>
        <p:spPr>
          <a:xfrm>
            <a:off x="2324616" y="2850013"/>
            <a:ext cx="4428456" cy="9302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General agreement among three of four national maps</a:t>
            </a:r>
            <a:endParaRPr lang="en-US" sz="2000" dirty="0">
              <a:solidFill>
                <a:srgbClr val="000000"/>
              </a:solidFill>
            </a:endParaRPr>
          </a:p>
        </p:txBody>
      </p:sp>
      <p:sp>
        <p:nvSpPr>
          <p:cNvPr id="6" name="Rounded Rectangle 5"/>
          <p:cNvSpPr/>
          <p:nvPr/>
        </p:nvSpPr>
        <p:spPr>
          <a:xfrm>
            <a:off x="1463892" y="1083900"/>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First comparison: Compare with high quality reference data</a:t>
            </a:r>
            <a:endParaRPr lang="en-US" sz="2000" dirty="0">
              <a:solidFill>
                <a:srgbClr val="000000"/>
              </a:solidFill>
            </a:endParaRPr>
          </a:p>
        </p:txBody>
      </p:sp>
    </p:spTree>
    <p:extLst>
      <p:ext uri="{BB962C8B-B14F-4D97-AF65-F5344CB8AC3E}">
        <p14:creationId xmlns:p14="http://schemas.microsoft.com/office/powerpoint/2010/main" val="566957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1554" y="1355303"/>
            <a:ext cx="8984255" cy="538428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dirty="0" smtClean="0"/>
              <a:t>NASA CMS Nov 2014 </a:t>
            </a:r>
            <a:endParaRPr lang="en-US" dirty="0"/>
          </a:p>
        </p:txBody>
      </p:sp>
      <p:sp>
        <p:nvSpPr>
          <p:cNvPr id="3" name="Slide Number Placeholder 2"/>
          <p:cNvSpPr>
            <a:spLocks noGrp="1"/>
          </p:cNvSpPr>
          <p:nvPr>
            <p:ph type="sldNum" sz="quarter" idx="12"/>
          </p:nvPr>
        </p:nvSpPr>
        <p:spPr/>
        <p:txBody>
          <a:bodyPr/>
          <a:lstStyle/>
          <a:p>
            <a:fld id="{7482EA06-D0B2-FF4E-AD48-7376D50B03E9}" type="slidenum">
              <a:rPr lang="en-US" smtClean="0"/>
              <a:t>8</a:t>
            </a:fld>
            <a:endParaRPr lang="en-US"/>
          </a:p>
        </p:txBody>
      </p:sp>
      <p:sp>
        <p:nvSpPr>
          <p:cNvPr id="4" name="Rectangle 3"/>
          <p:cNvSpPr/>
          <p:nvPr/>
        </p:nvSpPr>
        <p:spPr>
          <a:xfrm>
            <a:off x="718157" y="385221"/>
            <a:ext cx="7778274"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Spatial comparison 1</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6" name="Chart 5"/>
          <p:cNvGraphicFramePr>
            <a:graphicFrameLocks/>
          </p:cNvGraphicFramePr>
          <p:nvPr>
            <p:extLst>
              <p:ext uri="{D42A27DB-BD31-4B8C-83A1-F6EECF244321}">
                <p14:modId xmlns:p14="http://schemas.microsoft.com/office/powerpoint/2010/main" val="401567272"/>
              </p:ext>
            </p:extLst>
          </p:nvPr>
        </p:nvGraphicFramePr>
        <p:xfrm>
          <a:off x="468644" y="4268941"/>
          <a:ext cx="3241441" cy="21178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711310668"/>
              </p:ext>
            </p:extLst>
          </p:nvPr>
        </p:nvGraphicFramePr>
        <p:xfrm>
          <a:off x="4440315" y="4201211"/>
          <a:ext cx="4272403" cy="2155139"/>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p:cNvGrpSpPr/>
          <p:nvPr/>
        </p:nvGrpSpPr>
        <p:grpSpPr>
          <a:xfrm>
            <a:off x="191670" y="1632302"/>
            <a:ext cx="4248645" cy="2410154"/>
            <a:chOff x="83260" y="961301"/>
            <a:chExt cx="4248645" cy="2410154"/>
          </a:xfrm>
        </p:grpSpPr>
        <p:pic>
          <p:nvPicPr>
            <p:cNvPr id="9" name="Picture 8" descr="PCA_IDRISI_BIOMASS1.BMP"/>
            <p:cNvPicPr>
              <a:picLocks noChangeAspect="1"/>
            </p:cNvPicPr>
            <p:nvPr/>
          </p:nvPicPr>
          <p:blipFill rotWithShape="1">
            <a:blip r:embed="rId5">
              <a:extLst>
                <a:ext uri="{28A0092B-C50C-407E-A947-70E740481C1C}">
                  <a14:useLocalDpi xmlns:a14="http://schemas.microsoft.com/office/drawing/2010/main" val="0"/>
                </a:ext>
              </a:extLst>
            </a:blip>
            <a:srcRect t="5659"/>
            <a:stretch/>
          </p:blipFill>
          <p:spPr>
            <a:xfrm>
              <a:off x="83260" y="961301"/>
              <a:ext cx="4248645" cy="2410154"/>
            </a:xfrm>
            <a:prstGeom prst="rect">
              <a:avLst/>
            </a:prstGeom>
          </p:spPr>
        </p:pic>
        <p:sp>
          <p:nvSpPr>
            <p:cNvPr id="10" name="Rectangle 9"/>
            <p:cNvSpPr/>
            <p:nvPr/>
          </p:nvSpPr>
          <p:spPr>
            <a:xfrm>
              <a:off x="4044838" y="961301"/>
              <a:ext cx="287067" cy="12338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4026028" y="1632302"/>
            <a:ext cx="505216" cy="276999"/>
          </a:xfrm>
          <a:prstGeom prst="rect">
            <a:avLst/>
          </a:prstGeom>
          <a:noFill/>
        </p:spPr>
        <p:txBody>
          <a:bodyPr wrap="none" rtlCol="0">
            <a:spAutoFit/>
          </a:bodyPr>
          <a:lstStyle/>
          <a:p>
            <a:r>
              <a:rPr lang="en-US" sz="1200" b="1" dirty="0" smtClean="0">
                <a:latin typeface="Times New Roman"/>
                <a:cs typeface="Times New Roman"/>
              </a:rPr>
              <a:t>-2.36</a:t>
            </a:r>
            <a:endParaRPr lang="en-US" sz="1200" b="1" dirty="0">
              <a:latin typeface="Times New Roman"/>
              <a:cs typeface="Times New Roman"/>
            </a:endParaRPr>
          </a:p>
        </p:txBody>
      </p:sp>
      <p:sp>
        <p:nvSpPr>
          <p:cNvPr id="12" name="TextBox 11"/>
          <p:cNvSpPr txBox="1"/>
          <p:nvPr/>
        </p:nvSpPr>
        <p:spPr>
          <a:xfrm>
            <a:off x="4058037" y="2599577"/>
            <a:ext cx="453970" cy="276999"/>
          </a:xfrm>
          <a:prstGeom prst="rect">
            <a:avLst/>
          </a:prstGeom>
          <a:noFill/>
        </p:spPr>
        <p:txBody>
          <a:bodyPr wrap="none" rtlCol="0">
            <a:spAutoFit/>
          </a:bodyPr>
          <a:lstStyle/>
          <a:p>
            <a:r>
              <a:rPr lang="en-US" sz="1200" b="1" dirty="0" smtClean="0">
                <a:latin typeface="Times New Roman"/>
                <a:cs typeface="Times New Roman"/>
              </a:rPr>
              <a:t>2.36</a:t>
            </a:r>
            <a:endParaRPr lang="en-US" sz="1200" b="1" dirty="0">
              <a:latin typeface="Times New Roman"/>
              <a:cs typeface="Times New Roman"/>
            </a:endParaRPr>
          </a:p>
        </p:txBody>
      </p:sp>
      <p:grpSp>
        <p:nvGrpSpPr>
          <p:cNvPr id="13" name="Group 12"/>
          <p:cNvGrpSpPr/>
          <p:nvPr/>
        </p:nvGrpSpPr>
        <p:grpSpPr>
          <a:xfrm>
            <a:off x="4538844" y="1632303"/>
            <a:ext cx="4398668" cy="2410154"/>
            <a:chOff x="4530847" y="961301"/>
            <a:chExt cx="4503407" cy="2551549"/>
          </a:xfrm>
        </p:grpSpPr>
        <p:pic>
          <p:nvPicPr>
            <p:cNvPr id="14" name="Picture 13" descr="PCA_IDRISI_BIOMASS2.BMP"/>
            <p:cNvPicPr>
              <a:picLocks noChangeAspect="1"/>
            </p:cNvPicPr>
            <p:nvPr/>
          </p:nvPicPr>
          <p:blipFill rotWithShape="1">
            <a:blip r:embed="rId6">
              <a:extLst>
                <a:ext uri="{28A0092B-C50C-407E-A947-70E740481C1C}">
                  <a14:useLocalDpi xmlns:a14="http://schemas.microsoft.com/office/drawing/2010/main" val="0"/>
                </a:ext>
              </a:extLst>
            </a:blip>
            <a:srcRect t="4556" r="2830"/>
            <a:stretch/>
          </p:blipFill>
          <p:spPr>
            <a:xfrm>
              <a:off x="4530847" y="961301"/>
              <a:ext cx="4500653" cy="2551549"/>
            </a:xfrm>
            <a:prstGeom prst="rect">
              <a:avLst/>
            </a:prstGeom>
          </p:spPr>
        </p:pic>
        <p:sp>
          <p:nvSpPr>
            <p:cNvPr id="15" name="Rectangle 14"/>
            <p:cNvSpPr/>
            <p:nvPr/>
          </p:nvSpPr>
          <p:spPr>
            <a:xfrm>
              <a:off x="8857880" y="972157"/>
              <a:ext cx="176374" cy="110888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8626534" y="1642557"/>
            <a:ext cx="505216" cy="276999"/>
          </a:xfrm>
          <a:prstGeom prst="rect">
            <a:avLst/>
          </a:prstGeom>
          <a:noFill/>
        </p:spPr>
        <p:txBody>
          <a:bodyPr wrap="none" rtlCol="0">
            <a:spAutoFit/>
          </a:bodyPr>
          <a:lstStyle/>
          <a:p>
            <a:r>
              <a:rPr lang="en-US" sz="1200" b="1" dirty="0" smtClean="0">
                <a:latin typeface="Times New Roman"/>
                <a:cs typeface="Times New Roman"/>
              </a:rPr>
              <a:t>-0.81</a:t>
            </a:r>
            <a:endParaRPr lang="en-US" sz="1200" b="1" dirty="0">
              <a:latin typeface="Times New Roman"/>
              <a:cs typeface="Times New Roman"/>
            </a:endParaRPr>
          </a:p>
        </p:txBody>
      </p:sp>
      <p:sp>
        <p:nvSpPr>
          <p:cNvPr id="17" name="TextBox 16"/>
          <p:cNvSpPr txBox="1"/>
          <p:nvPr/>
        </p:nvSpPr>
        <p:spPr>
          <a:xfrm>
            <a:off x="8611658" y="2406618"/>
            <a:ext cx="492443" cy="276999"/>
          </a:xfrm>
          <a:prstGeom prst="rect">
            <a:avLst/>
          </a:prstGeom>
          <a:noFill/>
        </p:spPr>
        <p:txBody>
          <a:bodyPr wrap="none" rtlCol="0">
            <a:spAutoFit/>
          </a:bodyPr>
          <a:lstStyle/>
          <a:p>
            <a:r>
              <a:rPr lang="en-US" sz="1200" b="1" dirty="0" smtClean="0">
                <a:latin typeface="Times New Roman"/>
                <a:cs typeface="Times New Roman"/>
              </a:rPr>
              <a:t> 0.81</a:t>
            </a:r>
            <a:endParaRPr lang="en-US" sz="1200" b="1" dirty="0">
              <a:latin typeface="Times New Roman"/>
              <a:cs typeface="Times New Roman"/>
            </a:endParaRPr>
          </a:p>
        </p:txBody>
      </p:sp>
      <p:sp>
        <p:nvSpPr>
          <p:cNvPr id="18" name="TextBox 17"/>
          <p:cNvSpPr txBox="1"/>
          <p:nvPr/>
        </p:nvSpPr>
        <p:spPr>
          <a:xfrm>
            <a:off x="468644" y="1355303"/>
            <a:ext cx="3557384" cy="276999"/>
          </a:xfrm>
          <a:prstGeom prst="rect">
            <a:avLst/>
          </a:prstGeom>
          <a:noFill/>
        </p:spPr>
        <p:txBody>
          <a:bodyPr wrap="none" rtlCol="0">
            <a:spAutoFit/>
          </a:bodyPr>
          <a:lstStyle/>
          <a:p>
            <a:r>
              <a:rPr lang="en-US" sz="1200" b="1" dirty="0" smtClean="0">
                <a:latin typeface="Times New Roman"/>
                <a:cs typeface="Times New Roman"/>
              </a:rPr>
              <a:t>Principal Component 1 (76.2% explained variance)</a:t>
            </a:r>
            <a:endParaRPr lang="en-US" sz="1200" b="1" dirty="0">
              <a:latin typeface="Times New Roman"/>
              <a:cs typeface="Times New Roman"/>
            </a:endParaRPr>
          </a:p>
        </p:txBody>
      </p:sp>
      <p:sp>
        <p:nvSpPr>
          <p:cNvPr id="19" name="TextBox 18"/>
          <p:cNvSpPr txBox="1"/>
          <p:nvPr/>
        </p:nvSpPr>
        <p:spPr>
          <a:xfrm>
            <a:off x="4939047" y="1355303"/>
            <a:ext cx="3557384" cy="276999"/>
          </a:xfrm>
          <a:prstGeom prst="rect">
            <a:avLst/>
          </a:prstGeom>
          <a:noFill/>
        </p:spPr>
        <p:txBody>
          <a:bodyPr wrap="none" rtlCol="0">
            <a:spAutoFit/>
          </a:bodyPr>
          <a:lstStyle/>
          <a:p>
            <a:r>
              <a:rPr lang="en-US" sz="1200" b="1" dirty="0" smtClean="0">
                <a:latin typeface="Times New Roman"/>
                <a:cs typeface="Times New Roman"/>
              </a:rPr>
              <a:t>Principal Component 2 (9.33% explained variance)</a:t>
            </a:r>
            <a:endParaRPr lang="en-US" sz="1200" b="1" dirty="0">
              <a:latin typeface="Times New Roman"/>
              <a:cs typeface="Times New Roman"/>
            </a:endParaRPr>
          </a:p>
        </p:txBody>
      </p:sp>
      <p:sp>
        <p:nvSpPr>
          <p:cNvPr id="20" name="TextBox 19"/>
          <p:cNvSpPr txBox="1"/>
          <p:nvPr/>
        </p:nvSpPr>
        <p:spPr>
          <a:xfrm rot="16200000">
            <a:off x="-379368" y="5160332"/>
            <a:ext cx="1454244" cy="246221"/>
          </a:xfrm>
          <a:prstGeom prst="rect">
            <a:avLst/>
          </a:prstGeom>
          <a:noFill/>
        </p:spPr>
        <p:txBody>
          <a:bodyPr wrap="none" rtlCol="0">
            <a:spAutoFit/>
          </a:bodyPr>
          <a:lstStyle/>
          <a:p>
            <a:r>
              <a:rPr lang="en-US" sz="1000" b="1" dirty="0" smtClean="0">
                <a:latin typeface="Times New Roman"/>
                <a:cs typeface="Times New Roman"/>
              </a:rPr>
              <a:t>Correlation Coefficient</a:t>
            </a:r>
            <a:endParaRPr lang="en-US" sz="1000" b="1" dirty="0">
              <a:latin typeface="Times New Roman"/>
              <a:cs typeface="Times New Roman"/>
            </a:endParaRPr>
          </a:p>
        </p:txBody>
      </p:sp>
      <p:sp>
        <p:nvSpPr>
          <p:cNvPr id="21" name="TextBox 20"/>
          <p:cNvSpPr txBox="1"/>
          <p:nvPr/>
        </p:nvSpPr>
        <p:spPr>
          <a:xfrm rot="16200000">
            <a:off x="3679851" y="4969367"/>
            <a:ext cx="1454244" cy="246221"/>
          </a:xfrm>
          <a:prstGeom prst="rect">
            <a:avLst/>
          </a:prstGeom>
          <a:noFill/>
        </p:spPr>
        <p:txBody>
          <a:bodyPr wrap="none" rtlCol="0">
            <a:spAutoFit/>
          </a:bodyPr>
          <a:lstStyle/>
          <a:p>
            <a:r>
              <a:rPr lang="en-US" sz="1000" b="1" dirty="0" smtClean="0">
                <a:latin typeface="Times New Roman"/>
                <a:cs typeface="Times New Roman"/>
              </a:rPr>
              <a:t>Correlation Coefficient</a:t>
            </a:r>
            <a:endParaRPr lang="en-US" sz="1000" b="1" dirty="0">
              <a:latin typeface="Times New Roman"/>
              <a:cs typeface="Times New Roman"/>
            </a:endParaRPr>
          </a:p>
        </p:txBody>
      </p:sp>
      <p:sp>
        <p:nvSpPr>
          <p:cNvPr id="24" name="Rounded Rectangle 23"/>
          <p:cNvSpPr/>
          <p:nvPr/>
        </p:nvSpPr>
        <p:spPr>
          <a:xfrm>
            <a:off x="2069634" y="2575722"/>
            <a:ext cx="4428456" cy="5809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Disagreement has spatial pattern</a:t>
            </a:r>
            <a:endParaRPr lang="en-US" sz="2000" dirty="0">
              <a:solidFill>
                <a:srgbClr val="000000"/>
              </a:solidFill>
            </a:endParaRPr>
          </a:p>
        </p:txBody>
      </p:sp>
      <p:sp>
        <p:nvSpPr>
          <p:cNvPr id="25" name="Rounded Rectangle 24"/>
          <p:cNvSpPr/>
          <p:nvPr/>
        </p:nvSpPr>
        <p:spPr>
          <a:xfrm>
            <a:off x="1463892" y="1083900"/>
            <a:ext cx="6156107"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Spatial comparison: Examine map-wide variability at grain size of individual cells</a:t>
            </a:r>
            <a:endParaRPr lang="en-US" sz="2000" dirty="0">
              <a:solidFill>
                <a:srgbClr val="000000"/>
              </a:solidFill>
            </a:endParaRPr>
          </a:p>
        </p:txBody>
      </p:sp>
      <p:sp>
        <p:nvSpPr>
          <p:cNvPr id="26" name="Rounded Rectangle 25"/>
          <p:cNvSpPr/>
          <p:nvPr/>
        </p:nvSpPr>
        <p:spPr>
          <a:xfrm>
            <a:off x="0" y="3812157"/>
            <a:ext cx="3989692" cy="5531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Patterns of agreement</a:t>
            </a:r>
            <a:endParaRPr lang="en-US" sz="2000" dirty="0">
              <a:solidFill>
                <a:srgbClr val="000000"/>
              </a:solidFill>
            </a:endParaRPr>
          </a:p>
        </p:txBody>
      </p:sp>
      <p:sp>
        <p:nvSpPr>
          <p:cNvPr id="27" name="Rounded Rectangle 26"/>
          <p:cNvSpPr/>
          <p:nvPr/>
        </p:nvSpPr>
        <p:spPr>
          <a:xfrm>
            <a:off x="4775548" y="3812157"/>
            <a:ext cx="3989692" cy="5531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Patterns of disagreement</a:t>
            </a:r>
            <a:endParaRPr lang="en-US" sz="2000" dirty="0">
              <a:solidFill>
                <a:srgbClr val="000000"/>
              </a:solidFill>
            </a:endParaRPr>
          </a:p>
        </p:txBody>
      </p:sp>
      <p:grpSp>
        <p:nvGrpSpPr>
          <p:cNvPr id="5" name="Group 4"/>
          <p:cNvGrpSpPr/>
          <p:nvPr/>
        </p:nvGrpSpPr>
        <p:grpSpPr>
          <a:xfrm>
            <a:off x="2124744" y="4483390"/>
            <a:ext cx="6003248" cy="1817641"/>
            <a:chOff x="2124744" y="4483390"/>
            <a:chExt cx="6003248" cy="1817641"/>
          </a:xfrm>
        </p:grpSpPr>
        <p:sp>
          <p:nvSpPr>
            <p:cNvPr id="28" name="Rounded Rectangle 27"/>
            <p:cNvSpPr/>
            <p:nvPr/>
          </p:nvSpPr>
          <p:spPr>
            <a:xfrm>
              <a:off x="2124744" y="5720099"/>
              <a:ext cx="4428456" cy="5809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Possible grain size effect?</a:t>
              </a:r>
              <a:endParaRPr lang="en-US" sz="2000" dirty="0">
                <a:solidFill>
                  <a:srgbClr val="000000"/>
                </a:solidFill>
              </a:endParaRPr>
            </a:p>
          </p:txBody>
        </p:sp>
        <p:sp>
          <p:nvSpPr>
            <p:cNvPr id="29" name="Oval 28"/>
            <p:cNvSpPr/>
            <p:nvPr/>
          </p:nvSpPr>
          <p:spPr>
            <a:xfrm>
              <a:off x="6711454" y="4483390"/>
              <a:ext cx="1416538" cy="866041"/>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7605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6" grpId="0" animBg="1"/>
      <p:bldP spid="26"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 CMS Nov 2014 </a:t>
            </a:r>
            <a:endParaRPr lang="en-US"/>
          </a:p>
        </p:txBody>
      </p:sp>
      <p:sp>
        <p:nvSpPr>
          <p:cNvPr id="3" name="Slide Number Placeholder 2"/>
          <p:cNvSpPr>
            <a:spLocks noGrp="1"/>
          </p:cNvSpPr>
          <p:nvPr>
            <p:ph type="sldNum" sz="quarter" idx="12"/>
          </p:nvPr>
        </p:nvSpPr>
        <p:spPr/>
        <p:txBody>
          <a:bodyPr/>
          <a:lstStyle/>
          <a:p>
            <a:fld id="{7482EA06-D0B2-FF4E-AD48-7376D50B03E9}" type="slidenum">
              <a:rPr lang="en-US" smtClean="0"/>
              <a:t>9</a:t>
            </a:fld>
            <a:endParaRPr lang="en-US"/>
          </a:p>
        </p:txBody>
      </p:sp>
      <p:grpSp>
        <p:nvGrpSpPr>
          <p:cNvPr id="9" name="Group 8"/>
          <p:cNvGrpSpPr/>
          <p:nvPr/>
        </p:nvGrpSpPr>
        <p:grpSpPr>
          <a:xfrm>
            <a:off x="228600" y="1459344"/>
            <a:ext cx="8689109" cy="4560456"/>
            <a:chOff x="150091" y="381000"/>
            <a:chExt cx="8689109" cy="4426602"/>
          </a:xfrm>
        </p:grpSpPr>
        <p:sp>
          <p:nvSpPr>
            <p:cNvPr id="10" name="Rectangle 9"/>
            <p:cNvSpPr/>
            <p:nvPr/>
          </p:nvSpPr>
          <p:spPr>
            <a:xfrm>
              <a:off x="152400" y="381000"/>
              <a:ext cx="8686800" cy="4426602"/>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d_map2_withmask_newmay12014.png"/>
            <p:cNvPicPr>
              <a:picLocks noChangeAspect="1"/>
            </p:cNvPicPr>
            <p:nvPr/>
          </p:nvPicPr>
          <p:blipFill rotWithShape="1">
            <a:blip r:embed="rId3" cstate="print">
              <a:extLst>
                <a:ext uri="{28A0092B-C50C-407E-A947-70E740481C1C}">
                  <a14:useLocalDpi xmlns:a14="http://schemas.microsoft.com/office/drawing/2010/main" val="0"/>
                </a:ext>
              </a:extLst>
            </a:blip>
            <a:srcRect l="1642" t="2172" r="9975" b="2878"/>
            <a:stretch/>
          </p:blipFill>
          <p:spPr>
            <a:xfrm>
              <a:off x="150091" y="392546"/>
              <a:ext cx="8081818" cy="4341092"/>
            </a:xfrm>
            <a:prstGeom prst="rect">
              <a:avLst/>
            </a:prstGeom>
          </p:spPr>
        </p:pic>
        <p:pic>
          <p:nvPicPr>
            <p:cNvPr id="12" name="Picture 11" descr="d_map2_withmask_newmay12014.png"/>
            <p:cNvPicPr>
              <a:picLocks noChangeAspect="1"/>
            </p:cNvPicPr>
            <p:nvPr/>
          </p:nvPicPr>
          <p:blipFill rotWithShape="1">
            <a:blip r:embed="rId3" cstate="print">
              <a:extLst>
                <a:ext uri="{28A0092B-C50C-407E-A947-70E740481C1C}">
                  <a14:useLocalDpi xmlns:a14="http://schemas.microsoft.com/office/drawing/2010/main" val="0"/>
                </a:ext>
              </a:extLst>
            </a:blip>
            <a:srcRect l="90143" t="43939" r="6463" b="42981"/>
            <a:stretch/>
          </p:blipFill>
          <p:spPr>
            <a:xfrm>
              <a:off x="8229600" y="2209800"/>
              <a:ext cx="600363" cy="1156855"/>
            </a:xfrm>
            <a:prstGeom prst="rect">
              <a:avLst/>
            </a:prstGeom>
          </p:spPr>
        </p:pic>
      </p:grpSp>
      <p:sp>
        <p:nvSpPr>
          <p:cNvPr id="13" name="TextBox 12"/>
          <p:cNvSpPr txBox="1"/>
          <p:nvPr/>
        </p:nvSpPr>
        <p:spPr>
          <a:xfrm>
            <a:off x="762000" y="1447800"/>
            <a:ext cx="2227142" cy="276999"/>
          </a:xfrm>
          <a:prstGeom prst="rect">
            <a:avLst/>
          </a:prstGeom>
          <a:noFill/>
        </p:spPr>
        <p:txBody>
          <a:bodyPr wrap="none" rtlCol="0">
            <a:spAutoFit/>
          </a:bodyPr>
          <a:lstStyle/>
          <a:p>
            <a:r>
              <a:rPr lang="en-US" sz="1200" dirty="0" smtClean="0">
                <a:latin typeface="Times New Roman"/>
                <a:cs typeface="Times New Roman"/>
              </a:rPr>
              <a:t>Saatchi et al. &amp; </a:t>
            </a:r>
            <a:r>
              <a:rPr lang="en-US" sz="1200" dirty="0" err="1" smtClean="0">
                <a:latin typeface="Times New Roman"/>
                <a:cs typeface="Times New Roman"/>
              </a:rPr>
              <a:t>Kellndorfer</a:t>
            </a:r>
            <a:r>
              <a:rPr lang="en-US" sz="1200" dirty="0" smtClean="0">
                <a:latin typeface="Times New Roman"/>
                <a:cs typeface="Times New Roman"/>
              </a:rPr>
              <a:t> et al.</a:t>
            </a:r>
            <a:endParaRPr lang="en-US" sz="1200" dirty="0">
              <a:latin typeface="Times New Roman"/>
              <a:cs typeface="Times New Roman"/>
            </a:endParaRPr>
          </a:p>
        </p:txBody>
      </p:sp>
      <p:sp>
        <p:nvSpPr>
          <p:cNvPr id="14" name="TextBox 13"/>
          <p:cNvSpPr txBox="1"/>
          <p:nvPr/>
        </p:nvSpPr>
        <p:spPr>
          <a:xfrm>
            <a:off x="3429000" y="1447800"/>
            <a:ext cx="2064763" cy="276999"/>
          </a:xfrm>
          <a:prstGeom prst="rect">
            <a:avLst/>
          </a:prstGeom>
          <a:noFill/>
        </p:spPr>
        <p:txBody>
          <a:bodyPr wrap="none" rtlCol="0">
            <a:spAutoFit/>
          </a:bodyPr>
          <a:lstStyle/>
          <a:p>
            <a:r>
              <a:rPr lang="en-US" sz="1200" dirty="0" smtClean="0">
                <a:latin typeface="Times New Roman"/>
                <a:cs typeface="Times New Roman"/>
              </a:rPr>
              <a:t>Saatchi et al. &amp; </a:t>
            </a:r>
            <a:r>
              <a:rPr lang="en-US" sz="1200" dirty="0" err="1" smtClean="0">
                <a:latin typeface="Times New Roman"/>
                <a:cs typeface="Times New Roman"/>
              </a:rPr>
              <a:t>Blackard</a:t>
            </a:r>
            <a:r>
              <a:rPr lang="en-US" sz="1200" dirty="0" smtClean="0">
                <a:latin typeface="Times New Roman"/>
                <a:cs typeface="Times New Roman"/>
              </a:rPr>
              <a:t> et al.</a:t>
            </a:r>
            <a:endParaRPr lang="en-US" sz="1200" dirty="0">
              <a:latin typeface="Times New Roman"/>
              <a:cs typeface="Times New Roman"/>
            </a:endParaRPr>
          </a:p>
        </p:txBody>
      </p:sp>
      <p:sp>
        <p:nvSpPr>
          <p:cNvPr id="15" name="TextBox 14"/>
          <p:cNvSpPr txBox="1"/>
          <p:nvPr/>
        </p:nvSpPr>
        <p:spPr>
          <a:xfrm>
            <a:off x="6172200" y="1447800"/>
            <a:ext cx="1944913" cy="276999"/>
          </a:xfrm>
          <a:prstGeom prst="rect">
            <a:avLst/>
          </a:prstGeom>
          <a:noFill/>
        </p:spPr>
        <p:txBody>
          <a:bodyPr wrap="none" rtlCol="0">
            <a:spAutoFit/>
          </a:bodyPr>
          <a:lstStyle/>
          <a:p>
            <a:r>
              <a:rPr lang="en-US" sz="1200" dirty="0" smtClean="0">
                <a:latin typeface="Times New Roman"/>
                <a:cs typeface="Times New Roman"/>
              </a:rPr>
              <a:t>Saatchi et al. &amp; Wilson et al.</a:t>
            </a:r>
            <a:endParaRPr lang="en-US" sz="1200" dirty="0">
              <a:latin typeface="Times New Roman"/>
              <a:cs typeface="Times New Roman"/>
            </a:endParaRPr>
          </a:p>
        </p:txBody>
      </p:sp>
      <p:sp>
        <p:nvSpPr>
          <p:cNvPr id="16" name="TextBox 15"/>
          <p:cNvSpPr txBox="1"/>
          <p:nvPr/>
        </p:nvSpPr>
        <p:spPr>
          <a:xfrm>
            <a:off x="692730" y="3669145"/>
            <a:ext cx="2329634" cy="276999"/>
          </a:xfrm>
          <a:prstGeom prst="rect">
            <a:avLst/>
          </a:prstGeom>
          <a:noFill/>
        </p:spPr>
        <p:txBody>
          <a:bodyPr wrap="none" rtlCol="0">
            <a:spAutoFit/>
          </a:bodyPr>
          <a:lstStyle/>
          <a:p>
            <a:r>
              <a:rPr lang="en-US" sz="1200" dirty="0" err="1" smtClean="0">
                <a:latin typeface="Times New Roman"/>
                <a:cs typeface="Times New Roman"/>
              </a:rPr>
              <a:t>Kellndorfer</a:t>
            </a:r>
            <a:r>
              <a:rPr lang="en-US" sz="1200" dirty="0" smtClean="0">
                <a:latin typeface="Times New Roman"/>
                <a:cs typeface="Times New Roman"/>
              </a:rPr>
              <a:t> et al. &amp; </a:t>
            </a:r>
            <a:r>
              <a:rPr lang="en-US" sz="1200" dirty="0" err="1" smtClean="0">
                <a:latin typeface="Times New Roman"/>
                <a:cs typeface="Times New Roman"/>
              </a:rPr>
              <a:t>Blackard</a:t>
            </a:r>
            <a:r>
              <a:rPr lang="en-US" sz="1200" dirty="0" smtClean="0">
                <a:latin typeface="Times New Roman"/>
                <a:cs typeface="Times New Roman"/>
              </a:rPr>
              <a:t> et al.</a:t>
            </a:r>
            <a:endParaRPr lang="en-US" sz="1200" dirty="0">
              <a:latin typeface="Times New Roman"/>
              <a:cs typeface="Times New Roman"/>
            </a:endParaRPr>
          </a:p>
        </p:txBody>
      </p:sp>
      <p:sp>
        <p:nvSpPr>
          <p:cNvPr id="17" name="TextBox 16"/>
          <p:cNvSpPr txBox="1"/>
          <p:nvPr/>
        </p:nvSpPr>
        <p:spPr>
          <a:xfrm>
            <a:off x="3276600" y="3657600"/>
            <a:ext cx="2209785" cy="276999"/>
          </a:xfrm>
          <a:prstGeom prst="rect">
            <a:avLst/>
          </a:prstGeom>
          <a:noFill/>
        </p:spPr>
        <p:txBody>
          <a:bodyPr wrap="none" rtlCol="0">
            <a:spAutoFit/>
          </a:bodyPr>
          <a:lstStyle/>
          <a:p>
            <a:r>
              <a:rPr lang="en-US" sz="1200" dirty="0" err="1" smtClean="0">
                <a:latin typeface="Times New Roman"/>
                <a:cs typeface="Times New Roman"/>
              </a:rPr>
              <a:t>Kellndorfer</a:t>
            </a:r>
            <a:r>
              <a:rPr lang="en-US" sz="1200" dirty="0" smtClean="0">
                <a:latin typeface="Times New Roman"/>
                <a:cs typeface="Times New Roman"/>
              </a:rPr>
              <a:t> et al. &amp; Wilson et al.</a:t>
            </a:r>
            <a:endParaRPr lang="en-US" sz="1200" dirty="0">
              <a:latin typeface="Times New Roman"/>
              <a:cs typeface="Times New Roman"/>
            </a:endParaRPr>
          </a:p>
        </p:txBody>
      </p:sp>
      <p:sp>
        <p:nvSpPr>
          <p:cNvPr id="18" name="TextBox 17"/>
          <p:cNvSpPr txBox="1"/>
          <p:nvPr/>
        </p:nvSpPr>
        <p:spPr>
          <a:xfrm>
            <a:off x="6105995" y="3657600"/>
            <a:ext cx="2047405" cy="276999"/>
          </a:xfrm>
          <a:prstGeom prst="rect">
            <a:avLst/>
          </a:prstGeom>
          <a:noFill/>
        </p:spPr>
        <p:txBody>
          <a:bodyPr wrap="none" rtlCol="0">
            <a:spAutoFit/>
          </a:bodyPr>
          <a:lstStyle/>
          <a:p>
            <a:r>
              <a:rPr lang="en-US" sz="1200" dirty="0" err="1" smtClean="0">
                <a:latin typeface="Times New Roman"/>
                <a:cs typeface="Times New Roman"/>
              </a:rPr>
              <a:t>Blackard</a:t>
            </a:r>
            <a:r>
              <a:rPr lang="en-US" sz="1200" dirty="0" smtClean="0">
                <a:latin typeface="Times New Roman"/>
                <a:cs typeface="Times New Roman"/>
              </a:rPr>
              <a:t> et al. &amp; Wilson et al.</a:t>
            </a:r>
            <a:endParaRPr lang="en-US" sz="1200" dirty="0">
              <a:latin typeface="Times New Roman"/>
              <a:cs typeface="Times New Roman"/>
            </a:endParaRPr>
          </a:p>
        </p:txBody>
      </p:sp>
      <p:sp>
        <p:nvSpPr>
          <p:cNvPr id="20" name="Rounded Rectangle 19"/>
          <p:cNvSpPr/>
          <p:nvPr/>
        </p:nvSpPr>
        <p:spPr>
          <a:xfrm>
            <a:off x="2150791" y="6057935"/>
            <a:ext cx="4260878" cy="59921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rgbClr val="000000"/>
                </a:solidFill>
              </a:rPr>
              <a:t>Willmott’s</a:t>
            </a:r>
            <a:r>
              <a:rPr lang="en-US" sz="2000" dirty="0" smtClean="0">
                <a:solidFill>
                  <a:srgbClr val="000000"/>
                </a:solidFill>
              </a:rPr>
              <a:t> </a:t>
            </a:r>
            <a:r>
              <a:rPr lang="en-US" sz="2000" dirty="0" smtClean="0">
                <a:solidFill>
                  <a:srgbClr val="000000"/>
                </a:solidFill>
              </a:rPr>
              <a:t>Index of Agreement</a:t>
            </a:r>
            <a:endParaRPr lang="en-US" sz="2000" dirty="0">
              <a:solidFill>
                <a:srgbClr val="000000"/>
              </a:solidFill>
            </a:endParaRPr>
          </a:p>
        </p:txBody>
      </p:sp>
      <p:sp>
        <p:nvSpPr>
          <p:cNvPr id="21" name="Rectangle 20"/>
          <p:cNvSpPr/>
          <p:nvPr/>
        </p:nvSpPr>
        <p:spPr>
          <a:xfrm>
            <a:off x="718157" y="385221"/>
            <a:ext cx="7778274"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Spatial comparison </a:t>
            </a: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ounded Rectangle 21"/>
          <p:cNvSpPr/>
          <p:nvPr/>
        </p:nvSpPr>
        <p:spPr>
          <a:xfrm>
            <a:off x="896317" y="1631219"/>
            <a:ext cx="7074418" cy="10946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Next comparison: Examine pairwise contrasts among maps </a:t>
            </a:r>
            <a:r>
              <a:rPr lang="en-US" sz="2000" dirty="0" smtClean="0">
                <a:solidFill>
                  <a:srgbClr val="000000"/>
                </a:solidFill>
              </a:rPr>
              <a:t>at pixel scale, summarize at </a:t>
            </a:r>
            <a:r>
              <a:rPr lang="en-US" sz="2000" dirty="0" err="1" smtClean="0">
                <a:solidFill>
                  <a:srgbClr val="000000"/>
                </a:solidFill>
              </a:rPr>
              <a:t>ecoregion</a:t>
            </a:r>
            <a:r>
              <a:rPr lang="en-US" sz="2000" dirty="0" smtClean="0">
                <a:solidFill>
                  <a:srgbClr val="000000"/>
                </a:solidFill>
              </a:rPr>
              <a:t> scale</a:t>
            </a:r>
            <a:endParaRPr lang="en-US" sz="2000" dirty="0">
              <a:solidFill>
                <a:srgbClr val="000000"/>
              </a:solidFill>
            </a:endParaRPr>
          </a:p>
        </p:txBody>
      </p:sp>
    </p:spTree>
    <p:extLst>
      <p:ext uri="{BB962C8B-B14F-4D97-AF65-F5344CB8AC3E}">
        <p14:creationId xmlns:p14="http://schemas.microsoft.com/office/powerpoint/2010/main" val="1295222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3490</TotalTime>
  <Words>1337</Words>
  <Application>Microsoft Macintosh PowerPoint</Application>
  <PresentationFormat>On-screen Show (4:3)</PresentationFormat>
  <Paragraphs>159</Paragraphs>
  <Slides>17</Slides>
  <Notes>9</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Custom Design</vt:lpstr>
      <vt:lpstr>Integrating and expanding a regional carbon monitoring system in the NASA CMS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carbon monitoring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Kennedy</dc:creator>
  <cp:lastModifiedBy>Robert Kennedy</cp:lastModifiedBy>
  <cp:revision>269</cp:revision>
  <dcterms:created xsi:type="dcterms:W3CDTF">2013-02-12T14:03:31Z</dcterms:created>
  <dcterms:modified xsi:type="dcterms:W3CDTF">2014-11-13T05:40:04Z</dcterms:modified>
</cp:coreProperties>
</file>